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3"/>
  </p:notesMasterIdLst>
  <p:sldIdLst>
    <p:sldId id="303" r:id="rId2"/>
    <p:sldId id="259" r:id="rId3"/>
    <p:sldId id="260" r:id="rId4"/>
    <p:sldId id="261" r:id="rId5"/>
    <p:sldId id="268" r:id="rId6"/>
    <p:sldId id="304" r:id="rId7"/>
    <p:sldId id="305" r:id="rId8"/>
    <p:sldId id="306" r:id="rId9"/>
    <p:sldId id="307" r:id="rId10"/>
    <p:sldId id="308" r:id="rId11"/>
    <p:sldId id="309" r:id="rId12"/>
    <p:sldId id="310" r:id="rId13"/>
    <p:sldId id="311" r:id="rId14"/>
    <p:sldId id="312" r:id="rId15"/>
    <p:sldId id="313" r:id="rId16"/>
    <p:sldId id="330" r:id="rId17"/>
    <p:sldId id="331" r:id="rId18"/>
    <p:sldId id="332" r:id="rId19"/>
    <p:sldId id="314" r:id="rId20"/>
    <p:sldId id="315" r:id="rId21"/>
    <p:sldId id="316" r:id="rId22"/>
    <p:sldId id="317" r:id="rId23"/>
    <p:sldId id="318" r:id="rId24"/>
    <p:sldId id="334" r:id="rId25"/>
    <p:sldId id="335" r:id="rId26"/>
    <p:sldId id="319" r:id="rId27"/>
    <p:sldId id="320" r:id="rId28"/>
    <p:sldId id="321" r:id="rId29"/>
    <p:sldId id="333" r:id="rId30"/>
    <p:sldId id="322" r:id="rId31"/>
    <p:sldId id="323" r:id="rId32"/>
    <p:sldId id="324" r:id="rId33"/>
    <p:sldId id="325" r:id="rId34"/>
    <p:sldId id="326" r:id="rId35"/>
    <p:sldId id="327" r:id="rId36"/>
    <p:sldId id="328" r:id="rId37"/>
    <p:sldId id="329" r:id="rId38"/>
    <p:sldId id="275" r:id="rId39"/>
    <p:sldId id="284" r:id="rId40"/>
    <p:sldId id="289" r:id="rId41"/>
    <p:sldId id="300" r:id="rId42"/>
    <p:sldId id="336" r:id="rId43"/>
    <p:sldId id="337" r:id="rId44"/>
    <p:sldId id="338" r:id="rId45"/>
    <p:sldId id="339" r:id="rId46"/>
    <p:sldId id="302" r:id="rId47"/>
    <p:sldId id="340" r:id="rId48"/>
    <p:sldId id="341" r:id="rId49"/>
    <p:sldId id="342" r:id="rId50"/>
    <p:sldId id="343" r:id="rId51"/>
    <p:sldId id="344" r:id="rId52"/>
  </p:sldIdLst>
  <p:sldSz cx="9144000" cy="6858000" type="screen4x3"/>
  <p:notesSz cx="6858000" cy="9144000"/>
  <p:custShowLst>
    <p:custShow name="自定义放映 1" id="0">
      <p:sldLst>
        <p:sld r:id="rId3"/>
        <p:sld r:id="rId4"/>
        <p:sld r:id="rId5"/>
        <p:sld r:id="rId6"/>
        <p:sld r:id="rId39"/>
        <p:sld r:id="rId40"/>
        <p:sld r:id="rId41"/>
        <p:sld r:id="rId42"/>
        <p:sld r:id="rId47"/>
      </p:sldLst>
    </p:custShow>
  </p:custShow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 autoAdjust="0"/>
    <p:restoredTop sz="94682" autoAdjust="0"/>
  </p:normalViewPr>
  <p:slideViewPr>
    <p:cSldViewPr>
      <p:cViewPr varScale="1">
        <p:scale>
          <a:sx n="97" d="100"/>
          <a:sy n="97" d="100"/>
        </p:scale>
        <p:origin x="-1194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CA145CD-E5AB-432D-A61E-63059AD0CF7C}" type="datetimeFigureOut">
              <a:rPr lang="zh-CN" altLang="en-US" smtClean="0"/>
              <a:pPr/>
              <a:t>2016/4/15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43A139-6DCB-4C00-AE82-933CC01D7D9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43A139-6DCB-4C00-AE82-933CC01D7D9F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2016/4/15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7" Type="http://schemas.openxmlformats.org/officeDocument/2006/relationships/image" Target="../media/image67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6.png"/><Relationship Id="rId5" Type="http://schemas.openxmlformats.org/officeDocument/2006/relationships/image" Target="../media/image65.png"/><Relationship Id="rId4" Type="http://schemas.openxmlformats.org/officeDocument/2006/relationships/image" Target="../media/image64.png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026" name="Picture 2" descr="F:\馆里文件\首博外景夜景图\首都博物馆夜景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7681" y="404664"/>
            <a:ext cx="9171681" cy="6093296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259632" y="5229200"/>
            <a:ext cx="655272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b="1" dirty="0" smtClean="0">
                <a:solidFill>
                  <a:schemeClr val="bg1"/>
                </a:solidFill>
              </a:rPr>
              <a:t>首都博物馆</a:t>
            </a:r>
            <a:endParaRPr lang="zh-CN" altLang="en-US" sz="72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advTm="200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3555" name="Picture 3" descr="C:\Users\surong\AppData\Roaming\Tencent\Users\461134251\QQ\WinTemp\RichOle\4M`@0P}VH81~9)A)5RFAW)E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7984" y="4392715"/>
            <a:ext cx="2232248" cy="2465285"/>
          </a:xfrm>
          <a:prstGeom prst="rect">
            <a:avLst/>
          </a:prstGeom>
          <a:noFill/>
        </p:spPr>
      </p:pic>
      <p:pic>
        <p:nvPicPr>
          <p:cNvPr id="23556" name="Picture 4" descr="C:\Users\surong\AppData\Roaming\Tencent\Users\461134251\QQ\WinTemp\RichOle\58[QCIE`RQ}S87(97RIZ~PD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984" y="836712"/>
            <a:ext cx="2790463" cy="1542615"/>
          </a:xfrm>
          <a:prstGeom prst="rect">
            <a:avLst/>
          </a:prstGeom>
          <a:noFill/>
        </p:spPr>
      </p:pic>
      <p:pic>
        <p:nvPicPr>
          <p:cNvPr id="23553" name="Picture 1" descr="C:\Users\surong\AppData\Roaming\Tencent\Users\461134251\QQ\WinTemp\RichOle\8VRMYDCZOYGWJOABV92TW$O.png"/>
          <p:cNvPicPr>
            <a:picLocks noChangeAspect="1" noChangeArrowheads="1"/>
          </p:cNvPicPr>
          <p:nvPr/>
        </p:nvPicPr>
        <p:blipFill>
          <a:blip r:embed="rId4" cstate="print"/>
          <a:srcRect l="8813"/>
          <a:stretch>
            <a:fillRect/>
          </a:stretch>
        </p:blipFill>
        <p:spPr bwMode="auto">
          <a:xfrm>
            <a:off x="179512" y="1340768"/>
            <a:ext cx="4476693" cy="5517232"/>
          </a:xfrm>
          <a:prstGeom prst="rect">
            <a:avLst/>
          </a:prstGeom>
          <a:noFill/>
        </p:spPr>
      </p:pic>
      <p:pic>
        <p:nvPicPr>
          <p:cNvPr id="23554" name="Picture 2" descr="C:\Users\surong\AppData\Roaming\Tencent\Users\461134251\QQ\WinTemp\RichOle\C@(HID5C)1C}UZH0M]D1(I2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99992" y="2636912"/>
            <a:ext cx="2220981" cy="1572816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8264168" y="404664"/>
            <a:ext cx="492443" cy="316835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最</a:t>
            </a:r>
            <a:r>
              <a:rPr lang="en-US" altLang="zh-CN" sz="2000" b="1" dirty="0" smtClean="0">
                <a:solidFill>
                  <a:schemeClr val="bg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zh-CN" altLang="en-US" sz="2000" b="1" dirty="0" smtClean="0">
                <a:solidFill>
                  <a:schemeClr val="bg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美 西 周 青 铜</a:t>
            </a:r>
            <a:r>
              <a:rPr lang="en-US" altLang="zh-CN" sz="2000" b="1" dirty="0" smtClean="0">
                <a:solidFill>
                  <a:schemeClr val="bg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zh-CN" altLang="en-US" sz="2000" b="1" dirty="0" smtClean="0">
                <a:solidFill>
                  <a:schemeClr val="bg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器</a:t>
            </a:r>
            <a:endParaRPr lang="zh-CN" altLang="en-US" sz="2000" b="1" dirty="0">
              <a:solidFill>
                <a:schemeClr val="bg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992888" y="1556792"/>
            <a:ext cx="68356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伯</a:t>
            </a:r>
            <a:endParaRPr lang="en-US" altLang="zh-CN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zh-CN" alt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矩</a:t>
            </a:r>
            <a:endParaRPr lang="en-US" altLang="zh-CN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zh-CN" alt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鬲</a:t>
            </a:r>
            <a:endParaRPr lang="zh-CN" altLang="en-US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876256" y="1556792"/>
            <a:ext cx="1261884" cy="551723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400" dirty="0" smtClean="0">
                <a:solidFill>
                  <a:schemeClr val="bg2">
                    <a:lumMod val="90000"/>
                  </a:schemeClr>
                </a:solidFill>
              </a:rPr>
              <a:t>西周早期（公元前</a:t>
            </a:r>
            <a:r>
              <a:rPr lang="en-US" altLang="zh-CN" sz="1400" dirty="0" smtClean="0">
                <a:solidFill>
                  <a:schemeClr val="bg2">
                    <a:lumMod val="90000"/>
                  </a:schemeClr>
                </a:solidFill>
              </a:rPr>
              <a:t>11</a:t>
            </a:r>
            <a:r>
              <a:rPr lang="zh-CN" altLang="en-US" sz="1400" dirty="0" smtClean="0">
                <a:solidFill>
                  <a:schemeClr val="bg2">
                    <a:lumMod val="90000"/>
                  </a:schemeClr>
                </a:solidFill>
              </a:rPr>
              <a:t>世纪中叶</a:t>
            </a:r>
            <a:r>
              <a:rPr lang="en-US" altLang="zh-CN" sz="1400" dirty="0" smtClean="0">
                <a:solidFill>
                  <a:schemeClr val="bg2">
                    <a:lumMod val="90000"/>
                  </a:schemeClr>
                </a:solidFill>
              </a:rPr>
              <a:t>——</a:t>
            </a:r>
            <a:r>
              <a:rPr lang="zh-CN" altLang="en-US" sz="1400" dirty="0" smtClean="0">
                <a:solidFill>
                  <a:schemeClr val="bg2">
                    <a:lumMod val="90000"/>
                  </a:schemeClr>
                </a:solidFill>
              </a:rPr>
              <a:t>公元前</a:t>
            </a:r>
            <a:r>
              <a:rPr lang="en-US" altLang="zh-CN" sz="1400" dirty="0" smtClean="0">
                <a:solidFill>
                  <a:schemeClr val="bg2">
                    <a:lumMod val="90000"/>
                  </a:schemeClr>
                </a:solidFill>
              </a:rPr>
              <a:t>10</a:t>
            </a:r>
            <a:r>
              <a:rPr lang="zh-CN" altLang="en-US" sz="1400" dirty="0" smtClean="0">
                <a:solidFill>
                  <a:schemeClr val="bg2">
                    <a:lumMod val="90000"/>
                  </a:schemeClr>
                </a:solidFill>
              </a:rPr>
              <a:t>世纪中叶）</a:t>
            </a:r>
            <a:endParaRPr lang="en-US" altLang="zh-CN" sz="1400" dirty="0" smtClean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zh-CN" altLang="en-US" sz="1400" dirty="0" smtClean="0">
                <a:solidFill>
                  <a:schemeClr val="bg2">
                    <a:lumMod val="90000"/>
                  </a:schemeClr>
                </a:solidFill>
              </a:rPr>
              <a:t>通高</a:t>
            </a:r>
            <a:r>
              <a:rPr lang="en-US" altLang="zh-CN" sz="1400" dirty="0" smtClean="0">
                <a:solidFill>
                  <a:schemeClr val="bg2">
                    <a:lumMod val="90000"/>
                  </a:schemeClr>
                </a:solidFill>
              </a:rPr>
              <a:t>30.4</a:t>
            </a:r>
            <a:r>
              <a:rPr lang="zh-CN" altLang="en-US" sz="1400" dirty="0" smtClean="0">
                <a:solidFill>
                  <a:schemeClr val="bg2">
                    <a:lumMod val="90000"/>
                  </a:schemeClr>
                </a:solidFill>
              </a:rPr>
              <a:t>厘米，口径</a:t>
            </a:r>
            <a:r>
              <a:rPr lang="en-US" altLang="zh-CN" sz="1400" dirty="0" smtClean="0">
                <a:solidFill>
                  <a:schemeClr val="bg2">
                    <a:lumMod val="90000"/>
                  </a:schemeClr>
                </a:solidFill>
              </a:rPr>
              <a:t>22.8</a:t>
            </a:r>
            <a:r>
              <a:rPr lang="zh-CN" altLang="en-US" sz="1400" dirty="0" smtClean="0">
                <a:solidFill>
                  <a:schemeClr val="bg2">
                    <a:lumMod val="90000"/>
                  </a:schemeClr>
                </a:solidFill>
              </a:rPr>
              <a:t>厘米，重</a:t>
            </a:r>
            <a:r>
              <a:rPr lang="en-US" altLang="zh-CN" sz="1400" dirty="0" smtClean="0">
                <a:solidFill>
                  <a:schemeClr val="bg2">
                    <a:lumMod val="90000"/>
                  </a:schemeClr>
                </a:solidFill>
              </a:rPr>
              <a:t>7.53</a:t>
            </a:r>
            <a:r>
              <a:rPr lang="zh-CN" altLang="en-US" sz="1400" dirty="0" smtClean="0">
                <a:solidFill>
                  <a:schemeClr val="bg2">
                    <a:lumMod val="90000"/>
                  </a:schemeClr>
                </a:solidFill>
              </a:rPr>
              <a:t>千克</a:t>
            </a:r>
            <a:endParaRPr lang="en-US" altLang="zh-CN" sz="1400" dirty="0" smtClean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altLang="zh-CN" sz="1400" dirty="0" smtClean="0">
                <a:solidFill>
                  <a:schemeClr val="bg2">
                    <a:lumMod val="90000"/>
                  </a:schemeClr>
                </a:solidFill>
              </a:rPr>
              <a:t>1974</a:t>
            </a:r>
            <a:r>
              <a:rPr lang="zh-CN" altLang="en-US" sz="1400" dirty="0" smtClean="0">
                <a:solidFill>
                  <a:schemeClr val="bg2">
                    <a:lumMod val="90000"/>
                  </a:schemeClr>
                </a:solidFill>
              </a:rPr>
              <a:t>年北京房山县琉璃河西周墓地</a:t>
            </a:r>
            <a:r>
              <a:rPr lang="en-US" altLang="zh-CN" sz="1400" dirty="0" smtClean="0">
                <a:solidFill>
                  <a:schemeClr val="bg2">
                    <a:lumMod val="90000"/>
                  </a:schemeClr>
                </a:solidFill>
              </a:rPr>
              <a:t>251</a:t>
            </a:r>
            <a:r>
              <a:rPr lang="zh-CN" altLang="en-US" sz="1400" dirty="0" smtClean="0">
                <a:solidFill>
                  <a:schemeClr val="bg2">
                    <a:lumMod val="90000"/>
                  </a:schemeClr>
                </a:solidFill>
              </a:rPr>
              <a:t>号墓出土</a:t>
            </a:r>
          </a:p>
          <a:p>
            <a:endParaRPr lang="en-US" altLang="zh-CN" sz="1400" dirty="0" smtClean="0">
              <a:solidFill>
                <a:schemeClr val="bg2">
                  <a:lumMod val="90000"/>
                </a:schemeClr>
              </a:solidFill>
            </a:endParaRPr>
          </a:p>
          <a:p>
            <a:endParaRPr lang="zh-CN" altLang="en-US" sz="1400" dirty="0">
              <a:solidFill>
                <a:schemeClr val="bg2">
                  <a:lumMod val="90000"/>
                </a:schemeClr>
              </a:solidFill>
            </a:endParaRPr>
          </a:p>
        </p:txBody>
      </p:sp>
    </p:spTree>
  </p:cSld>
  <p:clrMapOvr>
    <a:masterClrMapping/>
  </p:clrMapOvr>
  <p:transition advClick="0" advTm="700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8039998" y="476672"/>
            <a:ext cx="492443" cy="338437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2">
                    <a:lumMod val="75000"/>
                  </a:schemeClr>
                </a:solidFill>
              </a:rPr>
              <a:t>历 史 重 器</a:t>
            </a:r>
            <a:r>
              <a:rPr lang="en-US" altLang="zh-CN" sz="2000" b="1" dirty="0" smtClean="0">
                <a:solidFill>
                  <a:schemeClr val="bg2">
                    <a:lumMod val="75000"/>
                  </a:schemeClr>
                </a:solidFill>
              </a:rPr>
              <a:t>   </a:t>
            </a:r>
            <a:r>
              <a:rPr lang="zh-CN" altLang="en-US" sz="2000" b="1" dirty="0" smtClean="0">
                <a:solidFill>
                  <a:schemeClr val="bg2">
                    <a:lumMod val="75000"/>
                  </a:schemeClr>
                </a:solidFill>
              </a:rPr>
              <a:t>重 放 光 华</a:t>
            </a:r>
            <a:endParaRPr lang="zh-CN" altLang="en-US" sz="2000" b="1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524328" y="1628800"/>
            <a:ext cx="461665" cy="151216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</a:rPr>
              <a:t>班 簋</a:t>
            </a:r>
            <a:endParaRPr lang="zh-CN" altLang="en-US" b="1" dirty="0">
              <a:solidFill>
                <a:srgbClr val="C0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804248" y="1601416"/>
            <a:ext cx="830997" cy="525658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400" dirty="0" smtClean="0">
                <a:solidFill>
                  <a:schemeClr val="bg2">
                    <a:lumMod val="90000"/>
                  </a:schemeClr>
                </a:solidFill>
              </a:rPr>
              <a:t>西周（约公元前</a:t>
            </a:r>
            <a:r>
              <a:rPr lang="en-US" altLang="zh-CN" sz="1400" dirty="0" smtClean="0">
                <a:solidFill>
                  <a:schemeClr val="bg2">
                    <a:lumMod val="90000"/>
                  </a:schemeClr>
                </a:solidFill>
              </a:rPr>
              <a:t>11</a:t>
            </a:r>
            <a:r>
              <a:rPr lang="zh-CN" altLang="en-US" sz="1400" dirty="0" smtClean="0">
                <a:solidFill>
                  <a:schemeClr val="bg2">
                    <a:lumMod val="90000"/>
                  </a:schemeClr>
                </a:solidFill>
              </a:rPr>
              <a:t>世纪</a:t>
            </a:r>
            <a:r>
              <a:rPr lang="en-US" altLang="zh-CN" sz="1400" dirty="0" smtClean="0">
                <a:solidFill>
                  <a:schemeClr val="bg2">
                    <a:lumMod val="90000"/>
                  </a:schemeClr>
                </a:solidFill>
              </a:rPr>
              <a:t>-——</a:t>
            </a:r>
            <a:r>
              <a:rPr lang="zh-CN" altLang="en-US" sz="1400" dirty="0" smtClean="0">
                <a:solidFill>
                  <a:schemeClr val="bg2">
                    <a:lumMod val="90000"/>
                  </a:schemeClr>
                </a:solidFill>
              </a:rPr>
              <a:t>公元前</a:t>
            </a:r>
            <a:r>
              <a:rPr lang="en-US" altLang="zh-CN" sz="1400" dirty="0" smtClean="0">
                <a:solidFill>
                  <a:schemeClr val="bg2">
                    <a:lumMod val="90000"/>
                  </a:schemeClr>
                </a:solidFill>
              </a:rPr>
              <a:t>771</a:t>
            </a:r>
            <a:r>
              <a:rPr lang="zh-CN" altLang="en-US" sz="1400" dirty="0" smtClean="0">
                <a:solidFill>
                  <a:schemeClr val="bg2">
                    <a:lumMod val="90000"/>
                  </a:schemeClr>
                </a:solidFill>
              </a:rPr>
              <a:t>年）</a:t>
            </a:r>
            <a:endParaRPr lang="en-US" altLang="zh-CN" sz="1400" dirty="0" smtClean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zh-CN" altLang="en-US" sz="1400" dirty="0" smtClean="0">
                <a:solidFill>
                  <a:schemeClr val="bg2">
                    <a:lumMod val="90000"/>
                  </a:schemeClr>
                </a:solidFill>
              </a:rPr>
              <a:t>高</a:t>
            </a:r>
            <a:r>
              <a:rPr lang="en-US" altLang="zh-CN" sz="1400" dirty="0" smtClean="0">
                <a:solidFill>
                  <a:schemeClr val="bg2">
                    <a:lumMod val="90000"/>
                  </a:schemeClr>
                </a:solidFill>
              </a:rPr>
              <a:t>22.5</a:t>
            </a:r>
            <a:r>
              <a:rPr lang="zh-CN" altLang="en-US" sz="1400" dirty="0" smtClean="0">
                <a:solidFill>
                  <a:schemeClr val="bg2">
                    <a:lumMod val="90000"/>
                  </a:schemeClr>
                </a:solidFill>
              </a:rPr>
              <a:t>厘米，口径</a:t>
            </a:r>
            <a:r>
              <a:rPr lang="en-US" altLang="zh-CN" sz="1400" dirty="0" smtClean="0">
                <a:solidFill>
                  <a:schemeClr val="bg2">
                    <a:lumMod val="90000"/>
                  </a:schemeClr>
                </a:solidFill>
              </a:rPr>
              <a:t>25.7</a:t>
            </a:r>
            <a:r>
              <a:rPr lang="zh-CN" altLang="en-US" sz="1400" dirty="0" smtClean="0">
                <a:solidFill>
                  <a:schemeClr val="bg2">
                    <a:lumMod val="90000"/>
                  </a:schemeClr>
                </a:solidFill>
              </a:rPr>
              <a:t>厘米，底径</a:t>
            </a:r>
            <a:r>
              <a:rPr lang="en-US" altLang="zh-CN" sz="1400" dirty="0" smtClean="0">
                <a:solidFill>
                  <a:schemeClr val="bg2">
                    <a:lumMod val="90000"/>
                  </a:schemeClr>
                </a:solidFill>
              </a:rPr>
              <a:t>22</a:t>
            </a:r>
            <a:r>
              <a:rPr lang="zh-CN" altLang="en-US" sz="1400" dirty="0" smtClean="0">
                <a:solidFill>
                  <a:schemeClr val="bg2">
                    <a:lumMod val="90000"/>
                  </a:schemeClr>
                </a:solidFill>
              </a:rPr>
              <a:t>厘米</a:t>
            </a:r>
            <a:endParaRPr lang="en-US" altLang="zh-CN" sz="1400" dirty="0" smtClean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altLang="zh-CN" sz="1400" dirty="0" smtClean="0">
                <a:solidFill>
                  <a:schemeClr val="bg2">
                    <a:lumMod val="90000"/>
                  </a:schemeClr>
                </a:solidFill>
              </a:rPr>
              <a:t>1972</a:t>
            </a:r>
            <a:r>
              <a:rPr lang="zh-CN" altLang="en-US" sz="1400" dirty="0" smtClean="0">
                <a:solidFill>
                  <a:schemeClr val="bg2">
                    <a:lumMod val="90000"/>
                  </a:schemeClr>
                </a:solidFill>
              </a:rPr>
              <a:t>年拣选于北京市物资回收公司有色金属供应站</a:t>
            </a:r>
            <a:endParaRPr lang="zh-CN" altLang="en-US" sz="1400" dirty="0">
              <a:solidFill>
                <a:schemeClr val="bg2">
                  <a:lumMod val="90000"/>
                </a:schemeClr>
              </a:solidFill>
            </a:endParaRPr>
          </a:p>
        </p:txBody>
      </p:sp>
      <p:pic>
        <p:nvPicPr>
          <p:cNvPr id="3073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988840"/>
            <a:ext cx="5924550" cy="416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7000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1556792"/>
            <a:ext cx="4441700" cy="41795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8040001" y="404664"/>
            <a:ext cx="492443" cy="338437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2">
                    <a:lumMod val="75000"/>
                  </a:schemeClr>
                </a:solidFill>
              </a:rPr>
              <a:t>大</a:t>
            </a:r>
            <a:r>
              <a:rPr lang="en-US" altLang="zh-CN" sz="2000" b="1" dirty="0" smtClean="0"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lang="zh-CN" altLang="en-US" sz="2000" b="1" dirty="0" smtClean="0">
                <a:solidFill>
                  <a:schemeClr val="bg2">
                    <a:lumMod val="75000"/>
                  </a:schemeClr>
                </a:solidFill>
              </a:rPr>
              <a:t>都 美 酒 壶 溢 出</a:t>
            </a:r>
            <a:endParaRPr lang="zh-CN" altLang="en-US" sz="2000" b="1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596336" y="1340768"/>
            <a:ext cx="461665" cy="288032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dirty="0" smtClean="0">
                <a:solidFill>
                  <a:srgbClr val="FF0000"/>
                </a:solidFill>
              </a:rPr>
              <a:t>青花凤首扁壶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948264" y="1412776"/>
            <a:ext cx="923330" cy="468052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endParaRPr lang="en-US" altLang="zh-CN" sz="1200" dirty="0" smtClean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zh-CN" altLang="en-US" sz="1200" dirty="0" smtClean="0">
                <a:solidFill>
                  <a:schemeClr val="bg2">
                    <a:lumMod val="90000"/>
                  </a:schemeClr>
                </a:solidFill>
              </a:rPr>
              <a:t>元（</a:t>
            </a:r>
            <a:r>
              <a:rPr lang="en-US" altLang="zh-CN" sz="1200" dirty="0" smtClean="0">
                <a:solidFill>
                  <a:schemeClr val="bg2">
                    <a:lumMod val="90000"/>
                  </a:schemeClr>
                </a:solidFill>
              </a:rPr>
              <a:t>1271-1368</a:t>
            </a:r>
            <a:r>
              <a:rPr lang="zh-CN" altLang="en-US" sz="1200" dirty="0" smtClean="0">
                <a:solidFill>
                  <a:schemeClr val="bg2">
                    <a:lumMod val="90000"/>
                  </a:schemeClr>
                </a:solidFill>
              </a:rPr>
              <a:t>）</a:t>
            </a:r>
            <a:endParaRPr lang="en-US" altLang="zh-CN" sz="1200" dirty="0" smtClean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zh-CN" altLang="en-US" sz="1200" dirty="0" smtClean="0">
                <a:solidFill>
                  <a:schemeClr val="bg2">
                    <a:lumMod val="90000"/>
                  </a:schemeClr>
                </a:solidFill>
              </a:rPr>
              <a:t>高</a:t>
            </a:r>
            <a:r>
              <a:rPr lang="en-US" altLang="zh-CN" sz="1200" dirty="0" smtClean="0">
                <a:solidFill>
                  <a:schemeClr val="bg2">
                    <a:lumMod val="90000"/>
                  </a:schemeClr>
                </a:solidFill>
              </a:rPr>
              <a:t>18.7</a:t>
            </a:r>
            <a:r>
              <a:rPr lang="zh-CN" altLang="en-US" sz="1200" dirty="0" smtClean="0">
                <a:solidFill>
                  <a:schemeClr val="bg2">
                    <a:lumMod val="90000"/>
                  </a:schemeClr>
                </a:solidFill>
              </a:rPr>
              <a:t>厘 米 ， 口 径</a:t>
            </a:r>
            <a:r>
              <a:rPr lang="en-US" altLang="zh-CN" sz="1200" dirty="0" smtClean="0">
                <a:solidFill>
                  <a:schemeClr val="bg2">
                    <a:lumMod val="90000"/>
                  </a:schemeClr>
                </a:solidFill>
              </a:rPr>
              <a:t>4</a:t>
            </a:r>
            <a:r>
              <a:rPr lang="zh-CN" altLang="en-US" sz="1200" dirty="0" smtClean="0">
                <a:solidFill>
                  <a:schemeClr val="bg2">
                    <a:lumMod val="90000"/>
                  </a:schemeClr>
                </a:solidFill>
              </a:rPr>
              <a:t>厘 米 ， 底 径</a:t>
            </a:r>
            <a:r>
              <a:rPr lang="en-US" altLang="zh-CN" sz="1200" dirty="0" smtClean="0">
                <a:solidFill>
                  <a:schemeClr val="bg2">
                    <a:lumMod val="90000"/>
                  </a:schemeClr>
                </a:solidFill>
              </a:rPr>
              <a:t>4.5×8.3</a:t>
            </a:r>
            <a:r>
              <a:rPr lang="zh-CN" altLang="en-US" sz="1200" dirty="0" smtClean="0">
                <a:solidFill>
                  <a:schemeClr val="bg2">
                    <a:lumMod val="90000"/>
                  </a:schemeClr>
                </a:solidFill>
              </a:rPr>
              <a:t>厘 米</a:t>
            </a:r>
            <a:endParaRPr lang="en-US" altLang="zh-CN" sz="1200" dirty="0" smtClean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altLang="zh-CN" sz="1200" dirty="0" smtClean="0">
                <a:solidFill>
                  <a:schemeClr val="bg2">
                    <a:lumMod val="90000"/>
                  </a:schemeClr>
                </a:solidFill>
              </a:rPr>
              <a:t>1970</a:t>
            </a:r>
            <a:r>
              <a:rPr lang="zh-CN" altLang="en-US" sz="1200" dirty="0" smtClean="0">
                <a:solidFill>
                  <a:schemeClr val="bg2">
                    <a:lumMod val="90000"/>
                  </a:schemeClr>
                </a:solidFill>
              </a:rPr>
              <a:t>年 北 京 市 西 城 区 旧 鼓 楼 大 街 豁 口 元 代 窖 藏 出 土</a:t>
            </a:r>
            <a:endParaRPr lang="zh-CN" altLang="en-US" sz="1200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539552" y="332656"/>
            <a:ext cx="2952328" cy="576064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瓷器篇</a:t>
            </a:r>
            <a:endParaRPr lang="zh-CN" altLang="en-US" dirty="0"/>
          </a:p>
        </p:txBody>
      </p:sp>
    </p:spTree>
  </p:cSld>
  <p:clrMapOvr>
    <a:masterClrMapping/>
  </p:clrMapOvr>
  <p:transition advClick="0" advTm="7000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7463933" y="476672"/>
            <a:ext cx="492443" cy="381642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2">
                    <a:lumMod val="75000"/>
                  </a:schemeClr>
                </a:solidFill>
              </a:rPr>
              <a:t>元 代 钧 瓷 独 具 风 韵</a:t>
            </a:r>
            <a:endParaRPr lang="zh-CN" altLang="en-US" sz="2000" b="1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051050" y="2348880"/>
            <a:ext cx="430887" cy="439248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600" dirty="0" smtClean="0">
                <a:solidFill>
                  <a:srgbClr val="FF0000"/>
                </a:solidFill>
              </a:rPr>
              <a:t>天蓝 釉 贴 花 兽 面 纹 双 耳 连 座 瓶</a:t>
            </a:r>
            <a:endParaRPr lang="zh-CN" altLang="en-US" sz="1600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497632" y="2348880"/>
            <a:ext cx="738664" cy="496855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200" dirty="0" smtClean="0">
                <a:solidFill>
                  <a:schemeClr val="bg2">
                    <a:lumMod val="90000"/>
                  </a:schemeClr>
                </a:solidFill>
              </a:rPr>
              <a:t>元（</a:t>
            </a:r>
            <a:r>
              <a:rPr lang="en-US" altLang="zh-CN" sz="1200" dirty="0" smtClean="0">
                <a:solidFill>
                  <a:schemeClr val="bg2">
                    <a:lumMod val="90000"/>
                  </a:schemeClr>
                </a:solidFill>
              </a:rPr>
              <a:t>1271-1368</a:t>
            </a:r>
            <a:r>
              <a:rPr lang="zh-CN" altLang="en-US" sz="1200" dirty="0" smtClean="0">
                <a:solidFill>
                  <a:schemeClr val="bg2">
                    <a:lumMod val="90000"/>
                  </a:schemeClr>
                </a:solidFill>
              </a:rPr>
              <a:t>）</a:t>
            </a:r>
            <a:endParaRPr lang="en-US" altLang="zh-CN" sz="1200" dirty="0" smtClean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zh-CN" altLang="en-US" sz="1200" dirty="0" smtClean="0">
                <a:solidFill>
                  <a:schemeClr val="bg2">
                    <a:lumMod val="90000"/>
                  </a:schemeClr>
                </a:solidFill>
              </a:rPr>
              <a:t>高</a:t>
            </a:r>
            <a:r>
              <a:rPr lang="en-US" altLang="zh-CN" sz="1200" dirty="0" smtClean="0">
                <a:solidFill>
                  <a:schemeClr val="bg2">
                    <a:lumMod val="90000"/>
                  </a:schemeClr>
                </a:solidFill>
              </a:rPr>
              <a:t>63.8</a:t>
            </a:r>
            <a:r>
              <a:rPr lang="zh-CN" altLang="en-US" sz="1200" dirty="0" smtClean="0">
                <a:solidFill>
                  <a:schemeClr val="bg2">
                    <a:lumMod val="90000"/>
                  </a:schemeClr>
                </a:solidFill>
              </a:rPr>
              <a:t>厘 米 ， 口 径</a:t>
            </a:r>
            <a:r>
              <a:rPr lang="en-US" altLang="zh-CN" sz="1200" dirty="0" smtClean="0">
                <a:solidFill>
                  <a:schemeClr val="bg2">
                    <a:lumMod val="90000"/>
                  </a:schemeClr>
                </a:solidFill>
              </a:rPr>
              <a:t>15</a:t>
            </a:r>
            <a:r>
              <a:rPr lang="zh-CN" altLang="en-US" sz="1200" dirty="0" smtClean="0">
                <a:solidFill>
                  <a:schemeClr val="bg2">
                    <a:lumMod val="90000"/>
                  </a:schemeClr>
                </a:solidFill>
              </a:rPr>
              <a:t>厘 米</a:t>
            </a:r>
            <a:endParaRPr lang="en-US" altLang="zh-CN" sz="1200" dirty="0" smtClean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zh-CN" altLang="en-US" sz="1200" dirty="0" smtClean="0">
                <a:solidFill>
                  <a:schemeClr val="bg2">
                    <a:lumMod val="90000"/>
                  </a:schemeClr>
                </a:solidFill>
              </a:rPr>
              <a:t>北 京 西 城 区 新 街 口 后 桃 园 元 代 遗 址 出 土</a:t>
            </a:r>
            <a:endParaRPr lang="zh-CN" altLang="en-US" sz="1200" dirty="0">
              <a:solidFill>
                <a:schemeClr val="bg2">
                  <a:lumMod val="90000"/>
                </a:schemeClr>
              </a:solidFill>
            </a:endParaRPr>
          </a:p>
        </p:txBody>
      </p:sp>
      <p:pic>
        <p:nvPicPr>
          <p:cNvPr id="38913" name="Picture 1" descr="C:\Users\surong\AppData\Roaming\Tencent\Users\461134251\QQ\WinTemp\RichOle\FX2%IJ{P`ISZU5%4LWL]A)D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4" y="1268760"/>
            <a:ext cx="2787854" cy="4571631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7000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7926759" y="620688"/>
            <a:ext cx="461665" cy="482453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b="1" dirty="0" smtClean="0">
                <a:solidFill>
                  <a:schemeClr val="bg2">
                    <a:lumMod val="75000"/>
                  </a:schemeClr>
                </a:solidFill>
              </a:rPr>
              <a:t>『 </a:t>
            </a:r>
            <a:r>
              <a:rPr lang="zh-CN" altLang="en-US" b="1" dirty="0" smtClean="0">
                <a:solidFill>
                  <a:schemeClr val="bg2">
                    <a:lumMod val="75000"/>
                  </a:schemeClr>
                </a:solidFill>
              </a:rPr>
              <a:t>荷 </a:t>
            </a:r>
            <a:r>
              <a:rPr lang="en-US" altLang="zh-CN" b="1" dirty="0" smtClean="0">
                <a:solidFill>
                  <a:schemeClr val="bg2">
                    <a:lumMod val="75000"/>
                  </a:schemeClr>
                </a:solidFill>
              </a:rPr>
              <a:t>』 </a:t>
            </a:r>
            <a:r>
              <a:rPr lang="zh-CN" altLang="en-US" b="1" dirty="0" smtClean="0">
                <a:solidFill>
                  <a:schemeClr val="bg2">
                    <a:lumMod val="75000"/>
                  </a:schemeClr>
                </a:solidFill>
              </a:rPr>
              <a:t>出 洪 武    </a:t>
            </a:r>
            <a:r>
              <a:rPr lang="en-US" altLang="zh-CN" b="1" dirty="0" smtClean="0"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lang="zh-CN" altLang="en-US" b="1" dirty="0" smtClean="0">
                <a:solidFill>
                  <a:schemeClr val="bg2">
                    <a:lumMod val="75000"/>
                  </a:schemeClr>
                </a:solidFill>
              </a:rPr>
              <a:t>尽 显 青 花</a:t>
            </a:r>
            <a:endParaRPr lang="zh-CN" altLang="en-US" b="1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524328" y="1772816"/>
            <a:ext cx="461665" cy="424847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dirty="0" smtClean="0">
                <a:solidFill>
                  <a:srgbClr val="FF0000"/>
                </a:solidFill>
              </a:rPr>
              <a:t>青 花 折 枝 花 卉 纹 荷 叶 盖 罐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929680" y="2132856"/>
            <a:ext cx="738664" cy="453650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200" dirty="0" smtClean="0">
                <a:solidFill>
                  <a:schemeClr val="bg2">
                    <a:lumMod val="90000"/>
                  </a:schemeClr>
                </a:solidFill>
              </a:rPr>
              <a:t>明 洪 武 （</a:t>
            </a:r>
            <a:r>
              <a:rPr lang="en-US" altLang="zh-CN" sz="1200" dirty="0" smtClean="0">
                <a:solidFill>
                  <a:schemeClr val="bg2">
                    <a:lumMod val="90000"/>
                  </a:schemeClr>
                </a:solidFill>
              </a:rPr>
              <a:t>1368—1398</a:t>
            </a:r>
            <a:r>
              <a:rPr lang="zh-CN" altLang="en-US" sz="1200" dirty="0" smtClean="0">
                <a:solidFill>
                  <a:schemeClr val="bg2">
                    <a:lumMod val="90000"/>
                  </a:schemeClr>
                </a:solidFill>
              </a:rPr>
              <a:t>）</a:t>
            </a:r>
          </a:p>
          <a:p>
            <a:r>
              <a:rPr lang="zh-CN" altLang="en-US" sz="1200" dirty="0" smtClean="0">
                <a:solidFill>
                  <a:schemeClr val="bg2">
                    <a:lumMod val="90000"/>
                  </a:schemeClr>
                </a:solidFill>
              </a:rPr>
              <a:t>高</a:t>
            </a:r>
            <a:r>
              <a:rPr lang="en-US" altLang="zh-CN" sz="1200" dirty="0" smtClean="0">
                <a:solidFill>
                  <a:schemeClr val="bg2">
                    <a:lumMod val="90000"/>
                  </a:schemeClr>
                </a:solidFill>
              </a:rPr>
              <a:t>66</a:t>
            </a:r>
            <a:r>
              <a:rPr lang="zh-CN" altLang="en-US" sz="1200" dirty="0" smtClean="0">
                <a:solidFill>
                  <a:schemeClr val="bg2">
                    <a:lumMod val="90000"/>
                  </a:schemeClr>
                </a:solidFill>
              </a:rPr>
              <a:t>厘 米 ， 口 径</a:t>
            </a:r>
            <a:r>
              <a:rPr lang="en-US" altLang="zh-CN" sz="1200" dirty="0" smtClean="0">
                <a:solidFill>
                  <a:schemeClr val="bg2">
                    <a:lumMod val="90000"/>
                  </a:schemeClr>
                </a:solidFill>
              </a:rPr>
              <a:t>25.3</a:t>
            </a:r>
            <a:r>
              <a:rPr lang="zh-CN" altLang="en-US" sz="1200" dirty="0" smtClean="0">
                <a:solidFill>
                  <a:schemeClr val="bg2">
                    <a:lumMod val="90000"/>
                  </a:schemeClr>
                </a:solidFill>
              </a:rPr>
              <a:t>厘 米 ， 足 径</a:t>
            </a:r>
            <a:r>
              <a:rPr lang="en-US" altLang="zh-CN" sz="1200" dirty="0" smtClean="0">
                <a:solidFill>
                  <a:schemeClr val="bg2">
                    <a:lumMod val="90000"/>
                  </a:schemeClr>
                </a:solidFill>
              </a:rPr>
              <a:t>23</a:t>
            </a:r>
            <a:r>
              <a:rPr lang="zh-CN" altLang="en-US" sz="1200" dirty="0" smtClean="0">
                <a:solidFill>
                  <a:schemeClr val="bg2">
                    <a:lumMod val="90000"/>
                  </a:schemeClr>
                </a:solidFill>
              </a:rPr>
              <a:t>厘 米</a:t>
            </a:r>
            <a:endParaRPr lang="en-US" altLang="zh-CN" sz="1200" dirty="0" smtClean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altLang="zh-CN" sz="1200" dirty="0" smtClean="0">
                <a:solidFill>
                  <a:schemeClr val="bg2">
                    <a:lumMod val="90000"/>
                  </a:schemeClr>
                </a:solidFill>
              </a:rPr>
              <a:t>1961</a:t>
            </a:r>
            <a:r>
              <a:rPr lang="zh-CN" altLang="en-US" sz="1200" dirty="0" smtClean="0">
                <a:solidFill>
                  <a:schemeClr val="bg2">
                    <a:lumMod val="90000"/>
                  </a:schemeClr>
                </a:solidFill>
              </a:rPr>
              <a:t>年 北 京 邮 电 学 院 出 土</a:t>
            </a:r>
            <a:endParaRPr lang="zh-CN" altLang="en-US" sz="1200" dirty="0">
              <a:solidFill>
                <a:schemeClr val="bg2">
                  <a:lumMod val="90000"/>
                </a:schemeClr>
              </a:solidFill>
            </a:endParaRPr>
          </a:p>
        </p:txBody>
      </p:sp>
      <p:pic>
        <p:nvPicPr>
          <p:cNvPr id="44033" name="Picture 1" descr="C:\Users\surong\AppData\Roaming\Tencent\Users\461134251\QQ\WinTemp\RichOle\P6A%UK6GGX1ZIE$V7N)1JJ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11760" y="1124744"/>
            <a:ext cx="4120475" cy="4653136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7000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7596336" y="620688"/>
            <a:ext cx="461665" cy="396044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bg2">
                    <a:lumMod val="75000"/>
                  </a:schemeClr>
                </a:solidFill>
              </a:rPr>
              <a:t>成 化 斗 彩 价 连 城</a:t>
            </a:r>
            <a:endParaRPr lang="zh-CN" altLang="en-US" b="1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164288" y="1268760"/>
            <a:ext cx="461665" cy="410445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dirty="0" smtClean="0">
                <a:solidFill>
                  <a:srgbClr val="FF0000"/>
                </a:solidFill>
              </a:rPr>
              <a:t> 斗彩葡 萄 纹 杯 （ 一 对 ）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46082" name="Picture 2" descr="C:\Users\surong\AppData\Roaming\Tencent\Users\461134251\QQ\WinTemp\RichOle\JC]UXS~T@[{2`DFVEL94QKT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07904" y="2712739"/>
            <a:ext cx="3337123" cy="2156421"/>
          </a:xfrm>
          <a:prstGeom prst="rect">
            <a:avLst/>
          </a:prstGeom>
          <a:noFill/>
        </p:spPr>
      </p:pic>
      <p:pic>
        <p:nvPicPr>
          <p:cNvPr id="46081" name="Picture 1" descr="C:\Users\surong\AppData\Roaming\Tencent\Users\461134251\QQ\WinTemp\RichOle\Y51]GOG62@JV6K2F)WNGZSO.png"/>
          <p:cNvPicPr>
            <a:picLocks noChangeAspect="1" noChangeArrowheads="1"/>
          </p:cNvPicPr>
          <p:nvPr/>
        </p:nvPicPr>
        <p:blipFill>
          <a:blip r:embed="rId3" cstate="print"/>
          <a:srcRect t="9206" r="677" b="3712"/>
          <a:stretch>
            <a:fillRect/>
          </a:stretch>
        </p:blipFill>
        <p:spPr bwMode="auto">
          <a:xfrm>
            <a:off x="899592" y="1628800"/>
            <a:ext cx="3240360" cy="3958399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6516216" y="1196752"/>
            <a:ext cx="738664" cy="525658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200" dirty="0" smtClean="0">
                <a:solidFill>
                  <a:schemeClr val="bg2">
                    <a:lumMod val="90000"/>
                  </a:schemeClr>
                </a:solidFill>
              </a:rPr>
              <a:t> 明成 化 （</a:t>
            </a:r>
            <a:r>
              <a:rPr lang="en-US" altLang="zh-CN" sz="1200" dirty="0" smtClean="0">
                <a:solidFill>
                  <a:schemeClr val="bg2">
                    <a:lumMod val="90000"/>
                  </a:schemeClr>
                </a:solidFill>
              </a:rPr>
              <a:t>1465—1487</a:t>
            </a:r>
            <a:r>
              <a:rPr lang="zh-CN" altLang="en-US" sz="1200" dirty="0" smtClean="0">
                <a:solidFill>
                  <a:schemeClr val="bg2">
                    <a:lumMod val="90000"/>
                  </a:schemeClr>
                </a:solidFill>
              </a:rPr>
              <a:t>）</a:t>
            </a:r>
          </a:p>
          <a:p>
            <a:r>
              <a:rPr lang="zh-CN" altLang="en-US" sz="1200" dirty="0" smtClean="0">
                <a:solidFill>
                  <a:schemeClr val="bg2">
                    <a:lumMod val="90000"/>
                  </a:schemeClr>
                </a:solidFill>
              </a:rPr>
              <a:t>高</a:t>
            </a:r>
            <a:r>
              <a:rPr lang="en-US" altLang="zh-CN" sz="1200" dirty="0" smtClean="0">
                <a:solidFill>
                  <a:schemeClr val="bg2">
                    <a:lumMod val="90000"/>
                  </a:schemeClr>
                </a:solidFill>
              </a:rPr>
              <a:t>4.8</a:t>
            </a:r>
            <a:r>
              <a:rPr lang="zh-CN" altLang="en-US" sz="1200" dirty="0" smtClean="0">
                <a:solidFill>
                  <a:schemeClr val="bg2">
                    <a:lumMod val="90000"/>
                  </a:schemeClr>
                </a:solidFill>
              </a:rPr>
              <a:t>厘 米 ， 口 径</a:t>
            </a:r>
            <a:r>
              <a:rPr lang="en-US" altLang="zh-CN" sz="1200" dirty="0" smtClean="0">
                <a:solidFill>
                  <a:schemeClr val="bg2">
                    <a:lumMod val="90000"/>
                  </a:schemeClr>
                </a:solidFill>
              </a:rPr>
              <a:t>7.8</a:t>
            </a:r>
            <a:r>
              <a:rPr lang="zh-CN" altLang="en-US" sz="1200" dirty="0" smtClean="0">
                <a:solidFill>
                  <a:schemeClr val="bg2">
                    <a:lumMod val="90000"/>
                  </a:schemeClr>
                </a:solidFill>
              </a:rPr>
              <a:t>厘 米 ， 底</a:t>
            </a:r>
            <a:r>
              <a:rPr lang="en-US" altLang="zh-CN" sz="1200" dirty="0" smtClean="0">
                <a:solidFill>
                  <a:schemeClr val="bg2">
                    <a:lumMod val="90000"/>
                  </a:schemeClr>
                </a:solidFill>
              </a:rPr>
              <a:t>3.2</a:t>
            </a:r>
            <a:r>
              <a:rPr lang="zh-CN" altLang="en-US" sz="1200" dirty="0" smtClean="0">
                <a:solidFill>
                  <a:schemeClr val="bg2">
                    <a:lumMod val="90000"/>
                  </a:schemeClr>
                </a:solidFill>
              </a:rPr>
              <a:t>厘 米</a:t>
            </a:r>
            <a:endParaRPr lang="en-US" altLang="zh-CN" sz="1200" dirty="0" smtClean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altLang="zh-CN" sz="1200" dirty="0" smtClean="0">
                <a:solidFill>
                  <a:schemeClr val="bg2">
                    <a:lumMod val="90000"/>
                  </a:schemeClr>
                </a:solidFill>
              </a:rPr>
              <a:t>1962</a:t>
            </a:r>
            <a:r>
              <a:rPr lang="zh-CN" altLang="en-US" sz="1200" dirty="0" smtClean="0">
                <a:solidFill>
                  <a:schemeClr val="bg2">
                    <a:lumMod val="90000"/>
                  </a:schemeClr>
                </a:solidFill>
              </a:rPr>
              <a:t>年 北 京 德 胜 门 外 小 西 天 清 代 黑 舍 里 氏 墓 出 土</a:t>
            </a:r>
            <a:endParaRPr lang="zh-CN" altLang="en-US" sz="1200" dirty="0">
              <a:solidFill>
                <a:schemeClr val="bg2">
                  <a:lumMod val="90000"/>
                </a:schemeClr>
              </a:solidFill>
            </a:endParaRPr>
          </a:p>
        </p:txBody>
      </p:sp>
    </p:spTree>
  </p:cSld>
  <p:clrMapOvr>
    <a:masterClrMapping/>
  </p:clrMapOvr>
  <p:transition advClick="0" advTm="7000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8184013" y="548680"/>
            <a:ext cx="492443" cy="475252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2">
                    <a:lumMod val="75000"/>
                  </a:schemeClr>
                </a:solidFill>
              </a:rPr>
              <a:t>深 宫 秘 藏</a:t>
            </a:r>
            <a:r>
              <a:rPr lang="en-US" altLang="zh-CN" sz="2000" b="1" dirty="0" smtClean="0">
                <a:solidFill>
                  <a:schemeClr val="bg2">
                    <a:lumMod val="75000"/>
                  </a:schemeClr>
                </a:solidFill>
              </a:rPr>
              <a:t>    </a:t>
            </a:r>
            <a:r>
              <a:rPr lang="zh-CN" altLang="en-US" sz="2000" b="1" dirty="0" smtClean="0">
                <a:solidFill>
                  <a:schemeClr val="bg2">
                    <a:lumMod val="75000"/>
                  </a:schemeClr>
                </a:solidFill>
              </a:rPr>
              <a:t>世 难 寻 觅</a:t>
            </a:r>
            <a:endParaRPr lang="zh-CN" altLang="en-US" sz="2000" b="1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668344" y="1556792"/>
            <a:ext cx="461665" cy="439248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dirty="0" smtClean="0">
                <a:solidFill>
                  <a:srgbClr val="FF0000"/>
                </a:solidFill>
              </a:rPr>
              <a:t>珊</a:t>
            </a:r>
            <a:r>
              <a:rPr lang="en-US" altLang="zh-CN" dirty="0" smtClean="0">
                <a:solidFill>
                  <a:srgbClr val="FF0000"/>
                </a:solidFill>
              </a:rPr>
              <a:t> </a:t>
            </a:r>
            <a:r>
              <a:rPr lang="zh-CN" altLang="en-US" dirty="0" smtClean="0">
                <a:solidFill>
                  <a:srgbClr val="FF0000"/>
                </a:solidFill>
              </a:rPr>
              <a:t>瑚 红 地 珐 琅 彩 花 鸟 纹 瓶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258362" y="1556792"/>
            <a:ext cx="553998" cy="396044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200" dirty="0" smtClean="0">
                <a:solidFill>
                  <a:schemeClr val="bg2">
                    <a:lumMod val="90000"/>
                  </a:schemeClr>
                </a:solidFill>
              </a:rPr>
              <a:t>清 雍 正 （</a:t>
            </a:r>
            <a:r>
              <a:rPr lang="en-US" altLang="zh-CN" sz="1200" dirty="0" smtClean="0">
                <a:solidFill>
                  <a:schemeClr val="bg2">
                    <a:lumMod val="90000"/>
                  </a:schemeClr>
                </a:solidFill>
              </a:rPr>
              <a:t>1723-1735</a:t>
            </a:r>
            <a:r>
              <a:rPr lang="zh-CN" altLang="en-US" sz="1200" dirty="0" smtClean="0">
                <a:solidFill>
                  <a:schemeClr val="bg2">
                    <a:lumMod val="90000"/>
                  </a:schemeClr>
                </a:solidFill>
              </a:rPr>
              <a:t>）</a:t>
            </a:r>
            <a:endParaRPr lang="en-US" altLang="zh-CN" sz="1200" dirty="0" smtClean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zh-CN" altLang="en-US" sz="1200" dirty="0" smtClean="0">
                <a:solidFill>
                  <a:schemeClr val="bg2">
                    <a:lumMod val="90000"/>
                  </a:schemeClr>
                </a:solidFill>
              </a:rPr>
              <a:t>高</a:t>
            </a:r>
            <a:r>
              <a:rPr lang="en-US" altLang="zh-CN" sz="1200" dirty="0" smtClean="0">
                <a:solidFill>
                  <a:schemeClr val="bg2">
                    <a:lumMod val="90000"/>
                  </a:schemeClr>
                </a:solidFill>
              </a:rPr>
              <a:t>21.5</a:t>
            </a:r>
            <a:r>
              <a:rPr lang="zh-CN" altLang="en-US" sz="1200" dirty="0" smtClean="0">
                <a:solidFill>
                  <a:schemeClr val="bg2">
                    <a:lumMod val="90000"/>
                  </a:schemeClr>
                </a:solidFill>
              </a:rPr>
              <a:t>厘 米 ， 口 径</a:t>
            </a:r>
            <a:r>
              <a:rPr lang="en-US" altLang="zh-CN" sz="1200" dirty="0" smtClean="0">
                <a:solidFill>
                  <a:schemeClr val="bg2">
                    <a:lumMod val="90000"/>
                  </a:schemeClr>
                </a:solidFill>
              </a:rPr>
              <a:t>3.5</a:t>
            </a:r>
            <a:r>
              <a:rPr lang="zh-CN" altLang="en-US" sz="1200" dirty="0" smtClean="0">
                <a:solidFill>
                  <a:schemeClr val="bg2">
                    <a:lumMod val="90000"/>
                  </a:schemeClr>
                </a:solidFill>
              </a:rPr>
              <a:t>厘 米 ， 底 径</a:t>
            </a:r>
            <a:r>
              <a:rPr lang="en-US" altLang="zh-CN" sz="1200" dirty="0" smtClean="0">
                <a:solidFill>
                  <a:schemeClr val="bg2">
                    <a:lumMod val="90000"/>
                  </a:schemeClr>
                </a:solidFill>
              </a:rPr>
              <a:t>8.2</a:t>
            </a:r>
            <a:r>
              <a:rPr lang="zh-CN" altLang="en-US" sz="1200" dirty="0" smtClean="0">
                <a:solidFill>
                  <a:schemeClr val="bg2">
                    <a:lumMod val="90000"/>
                  </a:schemeClr>
                </a:solidFill>
              </a:rPr>
              <a:t>厘 米</a:t>
            </a:r>
            <a:endParaRPr lang="zh-CN" altLang="en-US" sz="1200" dirty="0">
              <a:solidFill>
                <a:schemeClr val="bg2">
                  <a:lumMod val="90000"/>
                </a:schemeClr>
              </a:solidFill>
            </a:endParaRPr>
          </a:p>
        </p:txBody>
      </p:sp>
      <p:pic>
        <p:nvPicPr>
          <p:cNvPr id="54275" name="Picture 3" descr="C:\Users\surong\AppData\Roaming\Tencent\Users\461134251\QQ\WinTemp\RichOle\TB~NIMHO]FB`K`$65TPNHG5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68144" y="4365104"/>
            <a:ext cx="1209675" cy="1190625"/>
          </a:xfrm>
          <a:prstGeom prst="rect">
            <a:avLst/>
          </a:prstGeom>
          <a:noFill/>
        </p:spPr>
      </p:pic>
      <p:pic>
        <p:nvPicPr>
          <p:cNvPr id="7169" name="Picture 1" descr="C:\Users\surong\Documents\Tencent Files\461134251\Image\C2C\Q)WE]FUP$($J%6$F$9PK@N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55776" y="1124744"/>
            <a:ext cx="2791809" cy="5013176"/>
          </a:xfrm>
          <a:prstGeom prst="rect">
            <a:avLst/>
          </a:prstGeom>
          <a:noFill/>
        </p:spPr>
      </p:pic>
    </p:spTree>
  </p:cSld>
  <p:clrMapOvr>
    <a:masterClrMapping/>
  </p:clrMapOvr>
  <p:transition advTm="7000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7781582" y="548680"/>
            <a:ext cx="492443" cy="367240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2">
                    <a:lumMod val="75000"/>
                  </a:schemeClr>
                </a:solidFill>
              </a:rPr>
              <a:t>国 宝 回 归 得 永 宁</a:t>
            </a:r>
            <a:endParaRPr lang="zh-CN" altLang="en-US" sz="2000" b="1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164288" y="1412776"/>
            <a:ext cx="461665" cy="544522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dirty="0" smtClean="0">
                <a:solidFill>
                  <a:srgbClr val="FF0000"/>
                </a:solidFill>
              </a:rPr>
              <a:t>外粉 彩 内 青 花 镂 空 花 果 纹 六 方 套 瓶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682298" y="1628800"/>
            <a:ext cx="553998" cy="547260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200" dirty="0" smtClean="0">
                <a:solidFill>
                  <a:schemeClr val="bg2">
                    <a:lumMod val="90000"/>
                  </a:schemeClr>
                </a:solidFill>
              </a:rPr>
              <a:t>清 乾 隆 （</a:t>
            </a:r>
            <a:r>
              <a:rPr lang="en-US" altLang="zh-CN" sz="1200" dirty="0" smtClean="0">
                <a:solidFill>
                  <a:schemeClr val="bg2">
                    <a:lumMod val="90000"/>
                  </a:schemeClr>
                </a:solidFill>
              </a:rPr>
              <a:t>1736—1795</a:t>
            </a:r>
            <a:r>
              <a:rPr lang="zh-CN" altLang="en-US" sz="1200" dirty="0" smtClean="0">
                <a:solidFill>
                  <a:schemeClr val="bg2">
                    <a:lumMod val="90000"/>
                  </a:schemeClr>
                </a:solidFill>
              </a:rPr>
              <a:t>）</a:t>
            </a:r>
            <a:endParaRPr lang="en-US" altLang="zh-CN" sz="1200" dirty="0" smtClean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zh-CN" altLang="en-US" sz="1200" dirty="0" smtClean="0">
                <a:solidFill>
                  <a:schemeClr val="bg2">
                    <a:lumMod val="90000"/>
                  </a:schemeClr>
                </a:solidFill>
              </a:rPr>
              <a:t>高</a:t>
            </a:r>
            <a:r>
              <a:rPr lang="en-US" altLang="zh-CN" sz="1200" dirty="0" smtClean="0">
                <a:solidFill>
                  <a:schemeClr val="bg2">
                    <a:lumMod val="90000"/>
                  </a:schemeClr>
                </a:solidFill>
              </a:rPr>
              <a:t>40.6</a:t>
            </a:r>
            <a:r>
              <a:rPr lang="zh-CN" altLang="en-US" sz="1200" dirty="0" smtClean="0">
                <a:solidFill>
                  <a:schemeClr val="bg2">
                    <a:lumMod val="90000"/>
                  </a:schemeClr>
                </a:solidFill>
              </a:rPr>
              <a:t>厘 米 ， 口 径</a:t>
            </a:r>
            <a:r>
              <a:rPr lang="en-US" altLang="zh-CN" sz="1200" dirty="0" smtClean="0">
                <a:solidFill>
                  <a:schemeClr val="bg2">
                    <a:lumMod val="90000"/>
                  </a:schemeClr>
                </a:solidFill>
              </a:rPr>
              <a:t>11.4</a:t>
            </a:r>
            <a:r>
              <a:rPr lang="zh-CN" altLang="en-US" sz="1200" dirty="0" smtClean="0">
                <a:solidFill>
                  <a:schemeClr val="bg2">
                    <a:lumMod val="90000"/>
                  </a:schemeClr>
                </a:solidFill>
              </a:rPr>
              <a:t>厘 米 ， 底 径</a:t>
            </a:r>
            <a:r>
              <a:rPr lang="en-US" altLang="zh-CN" sz="1200" dirty="0" smtClean="0">
                <a:solidFill>
                  <a:schemeClr val="bg2">
                    <a:lumMod val="90000"/>
                  </a:schemeClr>
                </a:solidFill>
              </a:rPr>
              <a:t>12.4</a:t>
            </a:r>
            <a:r>
              <a:rPr lang="zh-CN" altLang="en-US" sz="1200" dirty="0" smtClean="0">
                <a:solidFill>
                  <a:schemeClr val="bg2">
                    <a:lumMod val="90000"/>
                  </a:schemeClr>
                </a:solidFill>
              </a:rPr>
              <a:t>厘 米</a:t>
            </a:r>
            <a:endParaRPr lang="zh-CN" altLang="en-US" sz="1200" dirty="0">
              <a:solidFill>
                <a:schemeClr val="bg2">
                  <a:lumMod val="90000"/>
                </a:schemeClr>
              </a:solidFill>
            </a:endParaRPr>
          </a:p>
        </p:txBody>
      </p:sp>
      <p:pic>
        <p:nvPicPr>
          <p:cNvPr id="57345" name="Picture 1" descr="C:\Users\surong\AppData\Roaming\Tencent\Users\461134251\QQ\WinTemp\RichOle\BF[VR1Y}P5DI_O(IW`U77%S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11760" y="1340768"/>
            <a:ext cx="3096344" cy="4414209"/>
          </a:xfrm>
          <a:prstGeom prst="rect">
            <a:avLst/>
          </a:prstGeom>
          <a:noFill/>
        </p:spPr>
      </p:pic>
      <p:pic>
        <p:nvPicPr>
          <p:cNvPr id="57346" name="Picture 2" descr="C:\Users\surong\AppData\Roaming\Tencent\Users\461134251\QQ\WinTemp\RichOle\CUCW}2~V]E~9~_J2`}36DYA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80112" y="5157192"/>
            <a:ext cx="933450" cy="904875"/>
          </a:xfrm>
          <a:prstGeom prst="rect">
            <a:avLst/>
          </a:prstGeom>
          <a:noFill/>
        </p:spPr>
      </p:pic>
    </p:spTree>
  </p:cSld>
  <p:clrMapOvr>
    <a:masterClrMapping/>
  </p:clrMapOvr>
  <p:transition advTm="7000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7535944" y="-27384"/>
            <a:ext cx="492443" cy="388843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2">
                    <a:lumMod val="75000"/>
                  </a:schemeClr>
                </a:solidFill>
              </a:rPr>
              <a:t>青 花 屏 插 话 御 窑</a:t>
            </a:r>
            <a:endParaRPr lang="zh-CN" altLang="en-US" sz="2000" b="1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754306" y="908720"/>
            <a:ext cx="553998" cy="352839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200" dirty="0" smtClean="0">
                <a:solidFill>
                  <a:schemeClr val="bg2">
                    <a:lumMod val="90000"/>
                  </a:schemeClr>
                </a:solidFill>
              </a:rPr>
              <a:t>清 道 光 （</a:t>
            </a:r>
            <a:r>
              <a:rPr lang="en-US" altLang="zh-CN" sz="1200" dirty="0" smtClean="0">
                <a:solidFill>
                  <a:schemeClr val="bg2">
                    <a:lumMod val="90000"/>
                  </a:schemeClr>
                </a:solidFill>
              </a:rPr>
              <a:t>1821—1850）</a:t>
            </a:r>
          </a:p>
          <a:p>
            <a:r>
              <a:rPr lang="zh-CN" altLang="en-US" sz="1200" dirty="0" smtClean="0">
                <a:solidFill>
                  <a:schemeClr val="bg2">
                    <a:lumMod val="90000"/>
                  </a:schemeClr>
                </a:solidFill>
              </a:rPr>
              <a:t>直径</a:t>
            </a:r>
            <a:r>
              <a:rPr lang="en-US" altLang="zh-CN" sz="1200" dirty="0" smtClean="0">
                <a:solidFill>
                  <a:schemeClr val="bg2">
                    <a:lumMod val="90000"/>
                  </a:schemeClr>
                </a:solidFill>
              </a:rPr>
              <a:t>72.5</a:t>
            </a:r>
            <a:r>
              <a:rPr lang="zh-CN" altLang="en-US" sz="1200" dirty="0" smtClean="0">
                <a:solidFill>
                  <a:schemeClr val="bg2">
                    <a:lumMod val="90000"/>
                  </a:schemeClr>
                </a:solidFill>
              </a:rPr>
              <a:t>厘 米</a:t>
            </a:r>
            <a:endParaRPr lang="zh-CN" altLang="en-US" sz="1200" dirty="0">
              <a:solidFill>
                <a:schemeClr val="bg2">
                  <a:lumMod val="90000"/>
                </a:schemeClr>
              </a:solidFill>
            </a:endParaRPr>
          </a:p>
        </p:txBody>
      </p:sp>
      <p:pic>
        <p:nvPicPr>
          <p:cNvPr id="59393" name="Picture 1" descr="C:\Users\surong\AppData\Roaming\Tencent\Users\461134251\QQ\WinTemp\RichOle\BAG~YLM(}770]8E$EKLQ`GP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332656"/>
            <a:ext cx="6048672" cy="5629112"/>
          </a:xfrm>
          <a:prstGeom prst="rect">
            <a:avLst/>
          </a:prstGeom>
          <a:noFill/>
        </p:spPr>
      </p:pic>
      <p:pic>
        <p:nvPicPr>
          <p:cNvPr id="59394" name="Picture 2" descr="C:\Users\surong\AppData\Roaming\Tencent\Users\461134251\QQ\WinTemp\RichOle\3C[)YV7HGB{1R2(R%`3IBL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84168" y="3933055"/>
            <a:ext cx="3059832" cy="2865409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7164288" y="836712"/>
            <a:ext cx="461665" cy="439248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dirty="0" smtClean="0">
                <a:solidFill>
                  <a:srgbClr val="FF0000"/>
                </a:solidFill>
              </a:rPr>
              <a:t>青花御窑厂图 屏风插芯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advTm="7000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71800" y="81247"/>
            <a:ext cx="2808312" cy="67767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1"/>
            <a:ext cx="2788593" cy="58295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7968001" y="620688"/>
            <a:ext cx="492443" cy="432048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2">
                    <a:lumMod val="75000"/>
                  </a:schemeClr>
                </a:solidFill>
              </a:rPr>
              <a:t>定 窑 杰 作     匠 心 独  具</a:t>
            </a:r>
            <a:endParaRPr lang="zh-CN" altLang="en-US" sz="2000" b="1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350695" y="1844824"/>
            <a:ext cx="461665" cy="324036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dirty="0" smtClean="0">
                <a:solidFill>
                  <a:srgbClr val="FF0000"/>
                </a:solidFill>
              </a:rPr>
              <a:t>定窑白釉童子诵经壶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732240" y="1844824"/>
            <a:ext cx="738664" cy="518457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200" dirty="0" smtClean="0">
                <a:solidFill>
                  <a:schemeClr val="bg2">
                    <a:lumMod val="90000"/>
                  </a:schemeClr>
                </a:solidFill>
              </a:rPr>
              <a:t>宋（</a:t>
            </a:r>
            <a:r>
              <a:rPr lang="en-US" altLang="zh-CN" sz="1200" dirty="0" smtClean="0">
                <a:solidFill>
                  <a:schemeClr val="bg2">
                    <a:lumMod val="90000"/>
                  </a:schemeClr>
                </a:solidFill>
              </a:rPr>
              <a:t>960——1279）</a:t>
            </a:r>
          </a:p>
          <a:p>
            <a:r>
              <a:rPr lang="zh-CN" altLang="en-US" sz="1200" dirty="0" smtClean="0">
                <a:solidFill>
                  <a:schemeClr val="bg2">
                    <a:lumMod val="90000"/>
                  </a:schemeClr>
                </a:solidFill>
              </a:rPr>
              <a:t>高</a:t>
            </a:r>
            <a:r>
              <a:rPr lang="en-US" altLang="zh-CN" sz="1200" dirty="0" smtClean="0">
                <a:solidFill>
                  <a:schemeClr val="bg2">
                    <a:lumMod val="90000"/>
                  </a:schemeClr>
                </a:solidFill>
              </a:rPr>
              <a:t>29</a:t>
            </a:r>
            <a:r>
              <a:rPr lang="zh-CN" altLang="en-US" sz="1200" dirty="0" smtClean="0">
                <a:solidFill>
                  <a:schemeClr val="bg2">
                    <a:lumMod val="90000"/>
                  </a:schemeClr>
                </a:solidFill>
              </a:rPr>
              <a:t>厘米，底</a:t>
            </a:r>
            <a:r>
              <a:rPr lang="en-US" altLang="zh-CN" sz="1200" dirty="0" smtClean="0">
                <a:solidFill>
                  <a:schemeClr val="bg2">
                    <a:lumMod val="90000"/>
                  </a:schemeClr>
                </a:solidFill>
              </a:rPr>
              <a:t>10.5</a:t>
            </a:r>
            <a:r>
              <a:rPr lang="zh-CN" altLang="en-US" sz="1200" dirty="0" smtClean="0">
                <a:solidFill>
                  <a:schemeClr val="bg2">
                    <a:lumMod val="90000"/>
                  </a:schemeClr>
                </a:solidFill>
              </a:rPr>
              <a:t>厘米</a:t>
            </a:r>
            <a:r>
              <a:rPr lang="en-US" altLang="zh-CN" sz="1200" dirty="0" smtClean="0">
                <a:solidFill>
                  <a:schemeClr val="bg2">
                    <a:lumMod val="90000"/>
                  </a:schemeClr>
                </a:solidFill>
              </a:rPr>
              <a:t>*12</a:t>
            </a:r>
            <a:r>
              <a:rPr lang="zh-CN" altLang="en-US" sz="1200" dirty="0" smtClean="0">
                <a:solidFill>
                  <a:schemeClr val="bg2">
                    <a:lumMod val="90000"/>
                  </a:schemeClr>
                </a:solidFill>
              </a:rPr>
              <a:t>厘米</a:t>
            </a:r>
            <a:endParaRPr lang="en-US" altLang="zh-CN" sz="1200" dirty="0" smtClean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altLang="zh-CN" sz="1200" dirty="0" smtClean="0">
                <a:solidFill>
                  <a:schemeClr val="bg2">
                    <a:lumMod val="90000"/>
                  </a:schemeClr>
                </a:solidFill>
              </a:rPr>
              <a:t>1963</a:t>
            </a:r>
            <a:r>
              <a:rPr lang="zh-CN" altLang="en-US" sz="1200" dirty="0" smtClean="0">
                <a:solidFill>
                  <a:schemeClr val="bg2">
                    <a:lumMod val="90000"/>
                  </a:schemeClr>
                </a:solidFill>
              </a:rPr>
              <a:t>年北京顺义县净光舍利塔墓出土</a:t>
            </a:r>
            <a:endParaRPr lang="zh-CN" altLang="en-US" sz="1200" dirty="0">
              <a:solidFill>
                <a:schemeClr val="bg2">
                  <a:lumMod val="90000"/>
                </a:schemeClr>
              </a:solidFill>
            </a:endParaRPr>
          </a:p>
        </p:txBody>
      </p:sp>
    </p:spTree>
  </p:cSld>
  <p:clrMapOvr>
    <a:masterClrMapping/>
  </p:clrMapOvr>
  <p:transition advClick="0" advTm="700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3" name="Picture 7" descr="C:\Users\surong\AppData\Roaming\360se6\Application\User Data\temp\09.jpg"/>
          <p:cNvPicPr>
            <a:picLocks noChangeAspect="1" noChangeArrowheads="1"/>
          </p:cNvPicPr>
          <p:nvPr/>
        </p:nvPicPr>
        <p:blipFill>
          <a:blip r:embed="rId2" cstate="print">
            <a:lum bright="-37000" contrast="47000"/>
          </a:blip>
          <a:srcRect/>
          <a:stretch>
            <a:fillRect/>
          </a:stretch>
        </p:blipFill>
        <p:spPr bwMode="auto">
          <a:xfrm>
            <a:off x="0" y="360040"/>
            <a:ext cx="9162850" cy="6093296"/>
          </a:xfrm>
          <a:prstGeom prst="rect">
            <a:avLst/>
          </a:prstGeom>
          <a:noFill/>
          <a:effectLst>
            <a:outerShdw blurRad="50800" dist="50800" dir="5400000" algn="ctr" rotWithShape="0">
              <a:srgbClr val="000000">
                <a:alpha val="83000"/>
              </a:srgbClr>
            </a:outerShdw>
          </a:effec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67744" y="1196752"/>
            <a:ext cx="5472608" cy="724942"/>
          </a:xfrm>
        </p:spPr>
        <p:txBody>
          <a:bodyPr>
            <a:noAutofit/>
          </a:bodyPr>
          <a:lstStyle/>
          <a:p>
            <a:r>
              <a:rPr lang="zh-CN" altLang="en-US" sz="2800" b="1" dirty="0" smtClean="0">
                <a:solidFill>
                  <a:srgbClr val="C00000"/>
                </a:solidFill>
              </a:rPr>
              <a:t>习近平总书记参观</a:t>
            </a:r>
            <a:r>
              <a:rPr lang="en-US" altLang="zh-CN" sz="2800" b="1" dirty="0" smtClean="0">
                <a:solidFill>
                  <a:srgbClr val="C00000"/>
                </a:solidFill>
              </a:rPr>
              <a:t/>
            </a:r>
            <a:br>
              <a:rPr lang="en-US" altLang="zh-CN" sz="2800" b="1" dirty="0" smtClean="0">
                <a:solidFill>
                  <a:srgbClr val="C00000"/>
                </a:solidFill>
              </a:rPr>
            </a:br>
            <a:r>
              <a:rPr lang="en-US" altLang="zh-CN" sz="2800" b="1" dirty="0" smtClean="0">
                <a:solidFill>
                  <a:srgbClr val="C00000"/>
                </a:solidFill>
              </a:rPr>
              <a:t>《</a:t>
            </a:r>
            <a:r>
              <a:rPr lang="zh-CN" altLang="en-US" sz="2800" b="1" dirty="0" smtClean="0">
                <a:solidFill>
                  <a:srgbClr val="C00000"/>
                </a:solidFill>
              </a:rPr>
              <a:t>古都北京</a:t>
            </a:r>
            <a:r>
              <a:rPr lang="en-US" altLang="zh-CN" sz="2800" b="1" dirty="0" smtClean="0">
                <a:solidFill>
                  <a:srgbClr val="C00000"/>
                </a:solidFill>
              </a:rPr>
              <a:t>·</a:t>
            </a:r>
            <a:r>
              <a:rPr lang="zh-CN" altLang="en-US" sz="2800" b="1" dirty="0" smtClean="0">
                <a:solidFill>
                  <a:srgbClr val="C00000"/>
                </a:solidFill>
              </a:rPr>
              <a:t>历史文化篇</a:t>
            </a:r>
            <a:r>
              <a:rPr lang="en-US" altLang="zh-CN" sz="2800" b="1" dirty="0" smtClean="0">
                <a:solidFill>
                  <a:srgbClr val="C00000"/>
                </a:solidFill>
              </a:rPr>
              <a:t>》</a:t>
            </a:r>
            <a:endParaRPr lang="zh-CN" altLang="en-US" sz="2800" b="1" dirty="0">
              <a:solidFill>
                <a:srgbClr val="C00000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196752"/>
            <a:ext cx="2733675" cy="209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矩形 8"/>
          <p:cNvSpPr/>
          <p:nvPr/>
        </p:nvSpPr>
        <p:spPr>
          <a:xfrm>
            <a:off x="4716016" y="5805264"/>
            <a:ext cx="3960440" cy="36004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2225" name="Picture 1" descr="C:\Users\surong\AppData\Roaming\Tencent\Users\461134251\QQ\WinTemp\RichOle\G[CWYVXMJ{QN2C$KV}QYW{H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00191" y="4077072"/>
            <a:ext cx="2867499" cy="2088232"/>
          </a:xfrm>
          <a:prstGeom prst="rect">
            <a:avLst/>
          </a:prstGeom>
          <a:noFill/>
        </p:spPr>
      </p:pic>
      <p:sp>
        <p:nvSpPr>
          <p:cNvPr id="10" name="标题 1"/>
          <p:cNvSpPr txBox="1">
            <a:spLocks/>
          </p:cNvSpPr>
          <p:nvPr/>
        </p:nvSpPr>
        <p:spPr>
          <a:xfrm>
            <a:off x="107504" y="4581128"/>
            <a:ext cx="6192688" cy="724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刘延东副总理参观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《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五色炫曜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-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南昌汉代海</a:t>
            </a: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昏</a:t>
            </a: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侯国考古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成果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》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展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advClick="0" advTm="6000">
    <p:wipe dir="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7679957" y="908720"/>
            <a:ext cx="492443" cy="417646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2">
                    <a:lumMod val="75000"/>
                  </a:schemeClr>
                </a:solidFill>
              </a:rPr>
              <a:t>神 形 俱 备   自 在 庄 严</a:t>
            </a:r>
            <a:endParaRPr lang="zh-CN" altLang="en-US" sz="2000" b="1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164288" y="1988840"/>
            <a:ext cx="461665" cy="410445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dirty="0" smtClean="0">
                <a:solidFill>
                  <a:srgbClr val="FF0000"/>
                </a:solidFill>
              </a:rPr>
              <a:t>青 白 釉 水 月 观 音 菩 萨 坐 像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516216" y="2060848"/>
            <a:ext cx="923330" cy="424847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endParaRPr lang="en-US" altLang="zh-CN" sz="1200" dirty="0" smtClean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zh-CN" altLang="en-US" sz="1200" dirty="0" smtClean="0">
                <a:solidFill>
                  <a:schemeClr val="bg2">
                    <a:lumMod val="90000"/>
                  </a:schemeClr>
                </a:solidFill>
              </a:rPr>
              <a:t>元（</a:t>
            </a:r>
            <a:r>
              <a:rPr lang="en-US" altLang="zh-CN" sz="1200" dirty="0" smtClean="0">
                <a:solidFill>
                  <a:schemeClr val="bg2">
                    <a:lumMod val="90000"/>
                  </a:schemeClr>
                </a:solidFill>
              </a:rPr>
              <a:t>1271-1368</a:t>
            </a:r>
            <a:r>
              <a:rPr lang="zh-CN" altLang="en-US" sz="1200" dirty="0" smtClean="0">
                <a:solidFill>
                  <a:schemeClr val="bg2">
                    <a:lumMod val="90000"/>
                  </a:schemeClr>
                </a:solidFill>
              </a:rPr>
              <a:t>）</a:t>
            </a:r>
            <a:endParaRPr lang="en-US" altLang="zh-CN" sz="1200" dirty="0" smtClean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zh-CN" altLang="en-US" sz="1200" dirty="0" smtClean="0">
                <a:solidFill>
                  <a:schemeClr val="bg2">
                    <a:lumMod val="90000"/>
                  </a:schemeClr>
                </a:solidFill>
              </a:rPr>
              <a:t>通高</a:t>
            </a:r>
            <a:r>
              <a:rPr lang="en-US" altLang="zh-CN" sz="1200" dirty="0" smtClean="0">
                <a:solidFill>
                  <a:schemeClr val="bg2">
                    <a:lumMod val="90000"/>
                  </a:schemeClr>
                </a:solidFill>
              </a:rPr>
              <a:t>65</a:t>
            </a:r>
            <a:r>
              <a:rPr lang="zh-CN" altLang="en-US" sz="1200" dirty="0" smtClean="0">
                <a:solidFill>
                  <a:schemeClr val="bg2">
                    <a:lumMod val="90000"/>
                  </a:schemeClr>
                </a:solidFill>
              </a:rPr>
              <a:t>厘 米</a:t>
            </a:r>
            <a:endParaRPr lang="en-US" altLang="zh-CN" sz="1200" dirty="0" smtClean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altLang="zh-CN" sz="1200" dirty="0" smtClean="0">
                <a:solidFill>
                  <a:schemeClr val="bg2">
                    <a:lumMod val="90000"/>
                  </a:schemeClr>
                </a:solidFill>
              </a:rPr>
              <a:t> 1955</a:t>
            </a:r>
            <a:r>
              <a:rPr lang="zh-CN" altLang="en-US" sz="1200" dirty="0" smtClean="0">
                <a:solidFill>
                  <a:schemeClr val="bg2">
                    <a:lumMod val="90000"/>
                  </a:schemeClr>
                </a:solidFill>
              </a:rPr>
              <a:t>年 北 京 西 城 区 定 阜 大 街 西 口 出 土</a:t>
            </a:r>
            <a:endParaRPr lang="zh-CN" altLang="en-US" sz="1200" dirty="0">
              <a:solidFill>
                <a:schemeClr val="bg2">
                  <a:lumMod val="90000"/>
                </a:schemeClr>
              </a:solidFill>
            </a:endParaRPr>
          </a:p>
        </p:txBody>
      </p:sp>
      <p:pic>
        <p:nvPicPr>
          <p:cNvPr id="39937" name="Picture 1" descr="C:\Users\surong\AppData\Roaming\Tencent\Users\461134251\QQ\WinTemp\RichOle\~2Y3$HD3LYJPP_]YMG)@U4I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548680"/>
            <a:ext cx="4149288" cy="5943575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7000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956376" y="620688"/>
            <a:ext cx="57606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 smtClean="0">
                <a:solidFill>
                  <a:schemeClr val="bg2">
                    <a:lumMod val="75000"/>
                  </a:schemeClr>
                </a:solidFill>
              </a:rPr>
              <a:t>祥</a:t>
            </a:r>
            <a:endParaRPr lang="en-US" altLang="zh-CN" sz="2000" b="1" dirty="0" smtClean="0">
              <a:solidFill>
                <a:schemeClr val="bg2">
                  <a:lumMod val="75000"/>
                </a:schemeClr>
              </a:solidFill>
            </a:endParaRPr>
          </a:p>
          <a:p>
            <a:r>
              <a:rPr lang="zh-CN" altLang="en-US" sz="2000" b="1" dirty="0" smtClean="0">
                <a:solidFill>
                  <a:schemeClr val="bg2">
                    <a:lumMod val="75000"/>
                  </a:schemeClr>
                </a:solidFill>
              </a:rPr>
              <a:t>瑞</a:t>
            </a:r>
            <a:endParaRPr lang="en-US" altLang="zh-CN" sz="2000" b="1" dirty="0" smtClean="0">
              <a:solidFill>
                <a:schemeClr val="bg2">
                  <a:lumMod val="75000"/>
                </a:schemeClr>
              </a:solidFill>
            </a:endParaRPr>
          </a:p>
          <a:p>
            <a:r>
              <a:rPr lang="zh-CN" altLang="en-US" sz="2000" b="1" dirty="0" smtClean="0">
                <a:solidFill>
                  <a:schemeClr val="bg2">
                    <a:lumMod val="75000"/>
                  </a:schemeClr>
                </a:solidFill>
              </a:rPr>
              <a:t>灵</a:t>
            </a:r>
            <a:endParaRPr lang="en-US" altLang="zh-CN" sz="2000" b="1" dirty="0" smtClean="0">
              <a:solidFill>
                <a:schemeClr val="bg2">
                  <a:lumMod val="75000"/>
                </a:schemeClr>
              </a:solidFill>
            </a:endParaRPr>
          </a:p>
          <a:p>
            <a:r>
              <a:rPr lang="zh-CN" altLang="en-US" sz="2000" b="1" dirty="0" smtClean="0">
                <a:solidFill>
                  <a:schemeClr val="bg2">
                    <a:lumMod val="75000"/>
                  </a:schemeClr>
                </a:solidFill>
              </a:rPr>
              <a:t>龟</a:t>
            </a:r>
            <a:endParaRPr lang="en-US" altLang="zh-CN" sz="2000" b="1" dirty="0" smtClean="0">
              <a:solidFill>
                <a:schemeClr val="bg2">
                  <a:lumMod val="75000"/>
                </a:schemeClr>
              </a:solidFill>
            </a:endParaRPr>
          </a:p>
          <a:p>
            <a:endParaRPr lang="zh-CN" altLang="en-US" sz="2000" b="1" dirty="0" smtClean="0">
              <a:solidFill>
                <a:schemeClr val="bg2">
                  <a:lumMod val="75000"/>
                </a:schemeClr>
              </a:solidFill>
            </a:endParaRPr>
          </a:p>
          <a:p>
            <a:r>
              <a:rPr lang="zh-CN" altLang="en-US" sz="2000" b="1" dirty="0" smtClean="0">
                <a:solidFill>
                  <a:schemeClr val="bg2">
                    <a:lumMod val="75000"/>
                  </a:schemeClr>
                </a:solidFill>
              </a:rPr>
              <a:t>游 </a:t>
            </a:r>
            <a:endParaRPr lang="en-US" altLang="zh-CN" sz="2000" b="1" dirty="0" smtClean="0">
              <a:solidFill>
                <a:schemeClr val="bg2">
                  <a:lumMod val="75000"/>
                </a:schemeClr>
              </a:solidFill>
            </a:endParaRPr>
          </a:p>
          <a:p>
            <a:r>
              <a:rPr lang="zh-CN" altLang="en-US" sz="2000" b="1" dirty="0" smtClean="0">
                <a:solidFill>
                  <a:schemeClr val="bg2">
                    <a:lumMod val="75000"/>
                  </a:schemeClr>
                </a:solidFill>
              </a:rPr>
              <a:t>弋 </a:t>
            </a:r>
            <a:endParaRPr lang="en-US" altLang="zh-CN" sz="2000" b="1" dirty="0" smtClean="0">
              <a:solidFill>
                <a:schemeClr val="bg2">
                  <a:lumMod val="75000"/>
                </a:schemeClr>
              </a:solidFill>
            </a:endParaRPr>
          </a:p>
          <a:p>
            <a:r>
              <a:rPr lang="zh-CN" altLang="en-US" sz="2000" b="1" dirty="0" smtClean="0">
                <a:solidFill>
                  <a:schemeClr val="bg2">
                    <a:lumMod val="75000"/>
                  </a:schemeClr>
                </a:solidFill>
              </a:rPr>
              <a:t>莲 </a:t>
            </a:r>
            <a:endParaRPr lang="en-US" altLang="zh-CN" sz="2000" b="1" dirty="0" smtClean="0">
              <a:solidFill>
                <a:schemeClr val="bg2">
                  <a:lumMod val="75000"/>
                </a:schemeClr>
              </a:solidFill>
            </a:endParaRPr>
          </a:p>
          <a:p>
            <a:r>
              <a:rPr lang="zh-CN" altLang="en-US" sz="2000" b="1" dirty="0" smtClean="0">
                <a:solidFill>
                  <a:schemeClr val="bg2">
                    <a:lumMod val="75000"/>
                  </a:schemeClr>
                </a:solidFill>
              </a:rPr>
              <a:t>荷</a:t>
            </a:r>
            <a:endParaRPr lang="zh-CN" altLang="en-US" sz="2000" b="1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483098" y="1628800"/>
            <a:ext cx="430887" cy="345638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600" dirty="0" smtClean="0">
                <a:solidFill>
                  <a:srgbClr val="FF0000"/>
                </a:solidFill>
              </a:rPr>
              <a:t>青玉 荷 叶 龟 游 佩 （ 一 对）</a:t>
            </a:r>
            <a:endParaRPr lang="zh-CN" altLang="en-US" sz="1600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857672" y="1628800"/>
            <a:ext cx="738664" cy="561662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200" dirty="0" smtClean="0">
                <a:solidFill>
                  <a:schemeClr val="bg2">
                    <a:lumMod val="90000"/>
                  </a:schemeClr>
                </a:solidFill>
              </a:rPr>
              <a:t>金大 定 二 十 四 年 （</a:t>
            </a:r>
            <a:r>
              <a:rPr lang="en-US" altLang="zh-CN" sz="1200" dirty="0" smtClean="0">
                <a:solidFill>
                  <a:schemeClr val="bg2">
                    <a:lumMod val="90000"/>
                  </a:schemeClr>
                </a:solidFill>
              </a:rPr>
              <a:t>1184</a:t>
            </a:r>
            <a:r>
              <a:rPr lang="zh-CN" altLang="en-US" sz="1200" dirty="0" smtClean="0">
                <a:solidFill>
                  <a:schemeClr val="bg2">
                    <a:lumMod val="90000"/>
                  </a:schemeClr>
                </a:solidFill>
              </a:rPr>
              <a:t>）</a:t>
            </a:r>
          </a:p>
          <a:p>
            <a:r>
              <a:rPr lang="zh-CN" altLang="en-US" sz="1200" dirty="0" smtClean="0">
                <a:solidFill>
                  <a:schemeClr val="bg2">
                    <a:lumMod val="90000"/>
                  </a:schemeClr>
                </a:solidFill>
              </a:rPr>
              <a:t>长</a:t>
            </a:r>
            <a:r>
              <a:rPr lang="en-US" altLang="zh-CN" sz="1200" dirty="0" smtClean="0">
                <a:solidFill>
                  <a:schemeClr val="bg2">
                    <a:lumMod val="90000"/>
                  </a:schemeClr>
                </a:solidFill>
              </a:rPr>
              <a:t>10</a:t>
            </a:r>
            <a:r>
              <a:rPr lang="zh-CN" altLang="en-US" sz="1200" dirty="0" smtClean="0">
                <a:solidFill>
                  <a:schemeClr val="bg2">
                    <a:lumMod val="90000"/>
                  </a:schemeClr>
                </a:solidFill>
              </a:rPr>
              <a:t>厘 米 ， 宽</a:t>
            </a:r>
            <a:r>
              <a:rPr lang="en-US" altLang="zh-CN" sz="1200" dirty="0" smtClean="0">
                <a:solidFill>
                  <a:schemeClr val="bg2">
                    <a:lumMod val="90000"/>
                  </a:schemeClr>
                </a:solidFill>
              </a:rPr>
              <a:t>7.4</a:t>
            </a:r>
            <a:r>
              <a:rPr lang="zh-CN" altLang="en-US" sz="1200" dirty="0" smtClean="0">
                <a:solidFill>
                  <a:schemeClr val="bg2">
                    <a:lumMod val="90000"/>
                  </a:schemeClr>
                </a:solidFill>
              </a:rPr>
              <a:t>厘 米</a:t>
            </a:r>
            <a:endParaRPr lang="en-US" altLang="zh-CN" sz="1200" dirty="0" smtClean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altLang="zh-CN" sz="1200" dirty="0" smtClean="0">
                <a:solidFill>
                  <a:schemeClr val="bg2">
                    <a:lumMod val="90000"/>
                  </a:schemeClr>
                </a:solidFill>
              </a:rPr>
              <a:t>1980</a:t>
            </a:r>
            <a:r>
              <a:rPr lang="zh-CN" altLang="en-US" sz="1200" dirty="0" smtClean="0">
                <a:solidFill>
                  <a:schemeClr val="bg2">
                    <a:lumMod val="90000"/>
                  </a:schemeClr>
                </a:solidFill>
              </a:rPr>
              <a:t>年 北京丰台区王佐乡乌古论窝论墓出土</a:t>
            </a:r>
            <a:endParaRPr lang="zh-CN" altLang="en-US" sz="1200" dirty="0">
              <a:solidFill>
                <a:schemeClr val="bg2">
                  <a:lumMod val="90000"/>
                </a:schemeClr>
              </a:solidFill>
            </a:endParaRPr>
          </a:p>
        </p:txBody>
      </p:sp>
      <p:pic>
        <p:nvPicPr>
          <p:cNvPr id="31746" name="Picture 2" descr="C:\Users\surong\AppData\Roaming\Tencent\Users\461134251\QQ\WinTemp\RichOle\85{04LXPK]%8)R$}S~YR5EU.png"/>
          <p:cNvPicPr>
            <a:picLocks noChangeAspect="1" noChangeArrowheads="1"/>
          </p:cNvPicPr>
          <p:nvPr/>
        </p:nvPicPr>
        <p:blipFill>
          <a:blip r:embed="rId2" cstate="print"/>
          <a:srcRect t="12277" r="3696" b="15552"/>
          <a:stretch>
            <a:fillRect/>
          </a:stretch>
        </p:blipFill>
        <p:spPr bwMode="auto">
          <a:xfrm>
            <a:off x="1259632" y="3573016"/>
            <a:ext cx="5544616" cy="2772308"/>
          </a:xfrm>
          <a:prstGeom prst="rect">
            <a:avLst/>
          </a:prstGeom>
          <a:noFill/>
        </p:spPr>
      </p:pic>
      <p:pic>
        <p:nvPicPr>
          <p:cNvPr id="31747" name="Picture 3" descr="C:\Users\surong\AppData\Roaming\Tencent\Users\461134251\QQ\WinTemp\RichOle\WQIC{CRV4WXD4}F0JB20}UE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19672" y="476672"/>
            <a:ext cx="4896544" cy="3143906"/>
          </a:xfrm>
          <a:prstGeom prst="rect">
            <a:avLst/>
          </a:prstGeom>
          <a:noFill/>
        </p:spPr>
      </p:pic>
      <p:sp>
        <p:nvSpPr>
          <p:cNvPr id="10" name="圆角矩形 9"/>
          <p:cNvSpPr/>
          <p:nvPr/>
        </p:nvSpPr>
        <p:spPr>
          <a:xfrm>
            <a:off x="395536" y="332656"/>
            <a:ext cx="2952328" cy="576064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玉器篇</a:t>
            </a:r>
            <a:endParaRPr lang="zh-CN" altLang="en-US" dirty="0"/>
          </a:p>
        </p:txBody>
      </p:sp>
    </p:spTree>
  </p:cSld>
  <p:clrMapOvr>
    <a:masterClrMapping/>
  </p:clrMapOvr>
  <p:transition advClick="0" advTm="7000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7823973" y="404664"/>
            <a:ext cx="492443" cy="302433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2">
                    <a:lumMod val="75000"/>
                  </a:schemeClr>
                </a:solidFill>
              </a:rPr>
              <a:t>志</a:t>
            </a:r>
            <a:r>
              <a:rPr lang="en-US" altLang="zh-CN" sz="2000" b="1" dirty="0" smtClean="0"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lang="zh-CN" altLang="en-US" sz="2000" b="1" dirty="0" smtClean="0">
                <a:solidFill>
                  <a:schemeClr val="bg2">
                    <a:lumMod val="75000"/>
                  </a:schemeClr>
                </a:solidFill>
              </a:rPr>
              <a:t>存 高 远 凌 九 霄</a:t>
            </a:r>
            <a:endParaRPr lang="zh-CN" altLang="en-US" sz="2000" b="1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494711" y="1628800"/>
            <a:ext cx="461665" cy="302433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dirty="0" smtClean="0">
                <a:solidFill>
                  <a:srgbClr val="FF0000"/>
                </a:solidFill>
              </a:rPr>
              <a:t> 白</a:t>
            </a:r>
            <a:r>
              <a:rPr lang="en-US" altLang="zh-CN" dirty="0" smtClean="0">
                <a:solidFill>
                  <a:srgbClr val="FF0000"/>
                </a:solidFill>
              </a:rPr>
              <a:t> </a:t>
            </a:r>
            <a:r>
              <a:rPr lang="zh-CN" altLang="en-US" dirty="0" smtClean="0">
                <a:solidFill>
                  <a:srgbClr val="FF0000"/>
                </a:solidFill>
              </a:rPr>
              <a:t>玉 凌 霄 花 饰 件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929680" y="1700808"/>
            <a:ext cx="738664" cy="410445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bg2">
                    <a:lumMod val="90000"/>
                  </a:schemeClr>
                </a:solidFill>
              </a:rPr>
              <a:t> </a:t>
            </a:r>
            <a:r>
              <a:rPr lang="zh-CN" altLang="en-US" sz="1200" dirty="0" smtClean="0">
                <a:solidFill>
                  <a:schemeClr val="bg2">
                    <a:lumMod val="90000"/>
                  </a:schemeClr>
                </a:solidFill>
              </a:rPr>
              <a:t>元（</a:t>
            </a:r>
            <a:r>
              <a:rPr lang="en-US" altLang="zh-CN" sz="1200" dirty="0" smtClean="0">
                <a:solidFill>
                  <a:schemeClr val="bg2">
                    <a:lumMod val="90000"/>
                  </a:schemeClr>
                </a:solidFill>
              </a:rPr>
              <a:t>1271—1368</a:t>
            </a:r>
            <a:r>
              <a:rPr lang="zh-CN" altLang="en-US" sz="1200" dirty="0" smtClean="0">
                <a:solidFill>
                  <a:schemeClr val="bg2">
                    <a:lumMod val="90000"/>
                  </a:schemeClr>
                </a:solidFill>
              </a:rPr>
              <a:t>）</a:t>
            </a:r>
            <a:endParaRPr lang="en-US" altLang="zh-CN" sz="1200" dirty="0" smtClean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zh-CN" altLang="en-US" sz="1200" dirty="0" smtClean="0">
                <a:solidFill>
                  <a:schemeClr val="bg2">
                    <a:lumMod val="90000"/>
                  </a:schemeClr>
                </a:solidFill>
              </a:rPr>
              <a:t>长</a:t>
            </a:r>
            <a:r>
              <a:rPr lang="en-US" altLang="zh-CN" sz="1200" dirty="0" smtClean="0">
                <a:solidFill>
                  <a:schemeClr val="bg2">
                    <a:lumMod val="90000"/>
                  </a:schemeClr>
                </a:solidFill>
              </a:rPr>
              <a:t>12.8</a:t>
            </a:r>
            <a:r>
              <a:rPr lang="zh-CN" altLang="en-US" sz="1200" dirty="0" smtClean="0">
                <a:solidFill>
                  <a:schemeClr val="bg2">
                    <a:lumMod val="90000"/>
                  </a:schemeClr>
                </a:solidFill>
              </a:rPr>
              <a:t>厘 米 ， 宽</a:t>
            </a:r>
            <a:r>
              <a:rPr lang="en-US" altLang="zh-CN" sz="1200" dirty="0" smtClean="0">
                <a:solidFill>
                  <a:schemeClr val="bg2">
                    <a:lumMod val="90000"/>
                  </a:schemeClr>
                </a:solidFill>
              </a:rPr>
              <a:t>7.4</a:t>
            </a:r>
            <a:r>
              <a:rPr lang="zh-CN" altLang="en-US" sz="1200" dirty="0" smtClean="0">
                <a:solidFill>
                  <a:schemeClr val="bg2">
                    <a:lumMod val="90000"/>
                  </a:schemeClr>
                </a:solidFill>
              </a:rPr>
              <a:t>厘 米</a:t>
            </a:r>
            <a:endParaRPr lang="en-US" altLang="zh-CN" sz="1200" dirty="0" smtClean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altLang="zh-CN" sz="1200" dirty="0" smtClean="0">
                <a:solidFill>
                  <a:schemeClr val="bg2">
                    <a:lumMod val="90000"/>
                  </a:schemeClr>
                </a:solidFill>
              </a:rPr>
              <a:t>1962</a:t>
            </a:r>
            <a:r>
              <a:rPr lang="zh-CN" altLang="en-US" sz="1200" dirty="0" smtClean="0">
                <a:solidFill>
                  <a:schemeClr val="bg2">
                    <a:lumMod val="90000"/>
                  </a:schemeClr>
                </a:solidFill>
              </a:rPr>
              <a:t>年 北 京 德 胜 门 外 小 西 天 清 代 黑 舍 里 氏 墓 出 土</a:t>
            </a:r>
            <a:endParaRPr lang="zh-CN" altLang="en-US" sz="1200" dirty="0">
              <a:solidFill>
                <a:schemeClr val="bg2">
                  <a:lumMod val="90000"/>
                </a:schemeClr>
              </a:solidFill>
            </a:endParaRPr>
          </a:p>
        </p:txBody>
      </p:sp>
      <p:pic>
        <p:nvPicPr>
          <p:cNvPr id="4096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3728" y="2132856"/>
            <a:ext cx="4248472" cy="2567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7000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7679959" y="404664"/>
            <a:ext cx="492443" cy="424847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2">
                    <a:lumMod val="75000"/>
                  </a:schemeClr>
                </a:solidFill>
              </a:rPr>
              <a:t>『</a:t>
            </a:r>
            <a:r>
              <a:rPr lang="zh-CN" altLang="en-US" sz="2000" b="1" dirty="0" smtClean="0">
                <a:solidFill>
                  <a:schemeClr val="bg2">
                    <a:lumMod val="75000"/>
                  </a:schemeClr>
                </a:solidFill>
              </a:rPr>
              <a:t>吴 中 绝 技 </a:t>
            </a:r>
            <a:r>
              <a:rPr lang="en-US" altLang="zh-CN" sz="2000" b="1" dirty="0" smtClean="0">
                <a:solidFill>
                  <a:schemeClr val="bg2">
                    <a:lumMod val="75000"/>
                  </a:schemeClr>
                </a:solidFill>
              </a:rPr>
              <a:t>』 </a:t>
            </a:r>
            <a:r>
              <a:rPr lang="zh-CN" altLang="en-US" sz="2000" b="1" dirty="0" smtClean="0">
                <a:solidFill>
                  <a:schemeClr val="bg2">
                    <a:lumMod val="75000"/>
                  </a:schemeClr>
                </a:solidFill>
              </a:rPr>
              <a:t>名 扬 天 下</a:t>
            </a:r>
            <a:endParaRPr lang="zh-CN" altLang="en-US" sz="2000" b="1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236296" y="1700808"/>
            <a:ext cx="461665" cy="410445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dirty="0" smtClean="0">
                <a:solidFill>
                  <a:srgbClr val="FF0000"/>
                </a:solidFill>
              </a:rPr>
              <a:t>白 玉 </a:t>
            </a:r>
            <a:r>
              <a:rPr lang="en-US" altLang="zh-CN" dirty="0" smtClean="0">
                <a:solidFill>
                  <a:srgbClr val="FF0000"/>
                </a:solidFill>
              </a:rPr>
              <a:t>『 </a:t>
            </a:r>
            <a:r>
              <a:rPr lang="zh-CN" altLang="en-US" dirty="0" smtClean="0">
                <a:solidFill>
                  <a:srgbClr val="FF0000"/>
                </a:solidFill>
              </a:rPr>
              <a:t>子 刚 </a:t>
            </a:r>
            <a:r>
              <a:rPr lang="en-US" altLang="zh-CN" dirty="0" smtClean="0">
                <a:solidFill>
                  <a:srgbClr val="FF0000"/>
                </a:solidFill>
              </a:rPr>
              <a:t>』 </a:t>
            </a:r>
            <a:r>
              <a:rPr lang="zh-CN" altLang="en-US" dirty="0" smtClean="0">
                <a:solidFill>
                  <a:srgbClr val="FF0000"/>
                </a:solidFill>
              </a:rPr>
              <a:t>款 夔 凤 纹 樽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641648" y="1772816"/>
            <a:ext cx="738664" cy="475252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200" dirty="0" smtClean="0">
                <a:solidFill>
                  <a:schemeClr val="bg2">
                    <a:lumMod val="90000"/>
                  </a:schemeClr>
                </a:solidFill>
              </a:rPr>
              <a:t>明（</a:t>
            </a:r>
            <a:r>
              <a:rPr lang="en-US" altLang="zh-CN" sz="1200" dirty="0" smtClean="0">
                <a:solidFill>
                  <a:schemeClr val="bg2">
                    <a:lumMod val="90000"/>
                  </a:schemeClr>
                </a:solidFill>
              </a:rPr>
              <a:t>1368-1644</a:t>
            </a:r>
            <a:r>
              <a:rPr lang="zh-CN" altLang="en-US" sz="1200" dirty="0" smtClean="0">
                <a:solidFill>
                  <a:schemeClr val="bg2">
                    <a:lumMod val="90000"/>
                  </a:schemeClr>
                </a:solidFill>
              </a:rPr>
              <a:t>）</a:t>
            </a:r>
            <a:endParaRPr lang="en-US" altLang="zh-CN" sz="1200" dirty="0" smtClean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zh-CN" altLang="en-US" sz="1200" dirty="0" smtClean="0">
                <a:solidFill>
                  <a:schemeClr val="bg2">
                    <a:lumMod val="90000"/>
                  </a:schemeClr>
                </a:solidFill>
              </a:rPr>
              <a:t>通高</a:t>
            </a:r>
            <a:r>
              <a:rPr lang="en-US" altLang="zh-CN" sz="1200" dirty="0" smtClean="0">
                <a:solidFill>
                  <a:schemeClr val="bg2">
                    <a:lumMod val="90000"/>
                  </a:schemeClr>
                </a:solidFill>
              </a:rPr>
              <a:t>10.5</a:t>
            </a:r>
            <a:r>
              <a:rPr lang="zh-CN" altLang="en-US" sz="1200" dirty="0" smtClean="0">
                <a:solidFill>
                  <a:schemeClr val="bg2">
                    <a:lumMod val="90000"/>
                  </a:schemeClr>
                </a:solidFill>
              </a:rPr>
              <a:t>厘 米 ， 口 径</a:t>
            </a:r>
            <a:r>
              <a:rPr lang="en-US" altLang="zh-CN" sz="1200" dirty="0" smtClean="0">
                <a:solidFill>
                  <a:schemeClr val="bg2">
                    <a:lumMod val="90000"/>
                  </a:schemeClr>
                </a:solidFill>
              </a:rPr>
              <a:t>6.8</a:t>
            </a:r>
            <a:r>
              <a:rPr lang="zh-CN" altLang="en-US" sz="1200" dirty="0" smtClean="0">
                <a:solidFill>
                  <a:schemeClr val="bg2">
                    <a:lumMod val="90000"/>
                  </a:schemeClr>
                </a:solidFill>
              </a:rPr>
              <a:t>厘 米 ， 底 径</a:t>
            </a:r>
            <a:r>
              <a:rPr lang="en-US" altLang="zh-CN" sz="1200" dirty="0" smtClean="0">
                <a:solidFill>
                  <a:schemeClr val="bg2">
                    <a:lumMod val="90000"/>
                  </a:schemeClr>
                </a:solidFill>
              </a:rPr>
              <a:t>6.5</a:t>
            </a:r>
            <a:r>
              <a:rPr lang="zh-CN" altLang="en-US" sz="1200" dirty="0" smtClean="0">
                <a:solidFill>
                  <a:schemeClr val="bg2">
                    <a:lumMod val="90000"/>
                  </a:schemeClr>
                </a:solidFill>
              </a:rPr>
              <a:t>厘 米</a:t>
            </a:r>
            <a:endParaRPr lang="en-US" altLang="zh-CN" sz="1200" dirty="0" smtClean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altLang="zh-CN" sz="1200" dirty="0" smtClean="0">
                <a:solidFill>
                  <a:schemeClr val="bg2">
                    <a:lumMod val="90000"/>
                  </a:schemeClr>
                </a:solidFill>
              </a:rPr>
              <a:t>1962</a:t>
            </a:r>
            <a:r>
              <a:rPr lang="zh-CN" altLang="en-US" sz="1200" dirty="0" smtClean="0">
                <a:solidFill>
                  <a:schemeClr val="bg2">
                    <a:lumMod val="90000"/>
                  </a:schemeClr>
                </a:solidFill>
              </a:rPr>
              <a:t>年 北 京 德 胜 门 外 小 西 天 清 代 黑 舍 里 氏 墓 出 土</a:t>
            </a:r>
            <a:endParaRPr lang="zh-CN" altLang="en-US" sz="1200" dirty="0">
              <a:solidFill>
                <a:schemeClr val="bg2">
                  <a:lumMod val="90000"/>
                </a:schemeClr>
              </a:solidFill>
            </a:endParaRPr>
          </a:p>
        </p:txBody>
      </p:sp>
      <p:pic>
        <p:nvPicPr>
          <p:cNvPr id="48129" name="Picture 1" descr="C:\Users\surong\AppData\Roaming\Tencent\Users\461134251\QQ\WinTemp\RichOle\}}1D4S{R$Y~1VDUUI`HS9_G.png"/>
          <p:cNvPicPr>
            <a:picLocks noChangeAspect="1" noChangeArrowheads="1"/>
          </p:cNvPicPr>
          <p:nvPr/>
        </p:nvPicPr>
        <p:blipFill>
          <a:blip r:embed="rId2" cstate="print"/>
          <a:srcRect l="14428"/>
          <a:stretch>
            <a:fillRect/>
          </a:stretch>
        </p:blipFill>
        <p:spPr bwMode="auto">
          <a:xfrm>
            <a:off x="1259632" y="1340768"/>
            <a:ext cx="3463551" cy="3860651"/>
          </a:xfrm>
          <a:prstGeom prst="rect">
            <a:avLst/>
          </a:prstGeom>
          <a:noFill/>
        </p:spPr>
      </p:pic>
      <p:pic>
        <p:nvPicPr>
          <p:cNvPr id="48130" name="Picture 2" descr="C:\Users\surong\AppData\Roaming\Tencent\Users\461134251\QQ\WinTemp\RichOle\0WRU[$BXFJ([QW]T8I%BHNK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67944" y="4077072"/>
            <a:ext cx="2341758" cy="2328639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7000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7380313" y="764704"/>
            <a:ext cx="492443" cy="424847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2">
                    <a:lumMod val="75000"/>
                  </a:schemeClr>
                </a:solidFill>
              </a:rPr>
              <a:t>乾 隆 诗 文</a:t>
            </a:r>
            <a:r>
              <a:rPr lang="en-US" altLang="zh-CN" sz="2000" b="1" dirty="0" smtClean="0">
                <a:solidFill>
                  <a:schemeClr val="bg2">
                    <a:lumMod val="75000"/>
                  </a:schemeClr>
                </a:solidFill>
              </a:rPr>
              <a:t>『 </a:t>
            </a:r>
            <a:r>
              <a:rPr lang="zh-CN" altLang="en-US" sz="2000" b="1" dirty="0" smtClean="0">
                <a:solidFill>
                  <a:schemeClr val="bg2">
                    <a:lumMod val="75000"/>
                  </a:schemeClr>
                </a:solidFill>
              </a:rPr>
              <a:t>痕 玉 </a:t>
            </a:r>
            <a:r>
              <a:rPr lang="en-US" altLang="zh-CN" sz="2000" b="1" dirty="0" smtClean="0">
                <a:solidFill>
                  <a:schemeClr val="bg2">
                    <a:lumMod val="75000"/>
                  </a:schemeClr>
                </a:solidFill>
              </a:rPr>
              <a:t>』 </a:t>
            </a:r>
            <a:r>
              <a:rPr lang="zh-CN" altLang="en-US" sz="2000" b="1" dirty="0" smtClean="0">
                <a:solidFill>
                  <a:schemeClr val="bg2">
                    <a:lumMod val="75000"/>
                  </a:schemeClr>
                </a:solidFill>
              </a:rPr>
              <a:t>留 踪</a:t>
            </a:r>
            <a:endParaRPr lang="zh-CN" altLang="en-US" sz="2000" b="1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876256" y="692696"/>
            <a:ext cx="461665" cy="547260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dirty="0" smtClean="0">
                <a:solidFill>
                  <a:srgbClr val="FF0000"/>
                </a:solidFill>
              </a:rPr>
              <a:t>青白 玉 </a:t>
            </a:r>
            <a:r>
              <a:rPr lang="en-US" altLang="zh-CN" dirty="0" smtClean="0">
                <a:solidFill>
                  <a:srgbClr val="FF0000"/>
                </a:solidFill>
              </a:rPr>
              <a:t>『 </a:t>
            </a:r>
            <a:r>
              <a:rPr lang="zh-CN" altLang="en-US" dirty="0" smtClean="0">
                <a:solidFill>
                  <a:srgbClr val="FF0000"/>
                </a:solidFill>
              </a:rPr>
              <a:t>瓜 瓞 绵 绵 </a:t>
            </a:r>
            <a:r>
              <a:rPr lang="en-US" altLang="zh-CN" dirty="0" smtClean="0">
                <a:solidFill>
                  <a:srgbClr val="FF0000"/>
                </a:solidFill>
              </a:rPr>
              <a:t>』 </a:t>
            </a:r>
            <a:r>
              <a:rPr lang="zh-CN" altLang="en-US" dirty="0" smtClean="0">
                <a:solidFill>
                  <a:srgbClr val="FF0000"/>
                </a:solidFill>
              </a:rPr>
              <a:t>御 制 诗 瓜 形 洗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466274" y="1556792"/>
            <a:ext cx="553998" cy="468052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200" dirty="0" smtClean="0">
                <a:solidFill>
                  <a:schemeClr val="bg2">
                    <a:lumMod val="90000"/>
                  </a:schemeClr>
                </a:solidFill>
              </a:rPr>
              <a:t>清</a:t>
            </a:r>
            <a:r>
              <a:rPr lang="en-US" altLang="zh-CN" sz="1200" dirty="0" smtClean="0">
                <a:solidFill>
                  <a:schemeClr val="bg2">
                    <a:lumMod val="90000"/>
                  </a:schemeClr>
                </a:solidFill>
              </a:rPr>
              <a:t>  </a:t>
            </a:r>
            <a:r>
              <a:rPr lang="zh-CN" altLang="en-US" sz="1200" dirty="0" smtClean="0">
                <a:solidFill>
                  <a:schemeClr val="bg2">
                    <a:lumMod val="90000"/>
                  </a:schemeClr>
                </a:solidFill>
              </a:rPr>
              <a:t>乾隆 （</a:t>
            </a:r>
            <a:r>
              <a:rPr lang="en-US" altLang="zh-CN" sz="1200" dirty="0" smtClean="0">
                <a:solidFill>
                  <a:schemeClr val="bg2">
                    <a:lumMod val="90000"/>
                  </a:schemeClr>
                </a:solidFill>
              </a:rPr>
              <a:t>1736—1795</a:t>
            </a:r>
            <a:r>
              <a:rPr lang="zh-CN" altLang="en-US" sz="1200" dirty="0" smtClean="0">
                <a:solidFill>
                  <a:schemeClr val="bg2">
                    <a:lumMod val="90000"/>
                  </a:schemeClr>
                </a:solidFill>
              </a:rPr>
              <a:t>）</a:t>
            </a:r>
            <a:endParaRPr lang="en-US" altLang="zh-CN" sz="1200" dirty="0" smtClean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zh-CN" altLang="en-US" sz="1200" dirty="0" smtClean="0">
                <a:solidFill>
                  <a:schemeClr val="bg2">
                    <a:lumMod val="90000"/>
                  </a:schemeClr>
                </a:solidFill>
              </a:rPr>
              <a:t>高</a:t>
            </a:r>
            <a:r>
              <a:rPr lang="en-US" altLang="zh-CN" sz="1200" dirty="0" smtClean="0">
                <a:solidFill>
                  <a:schemeClr val="bg2">
                    <a:lumMod val="90000"/>
                  </a:schemeClr>
                </a:solidFill>
              </a:rPr>
              <a:t>4.9</a:t>
            </a:r>
            <a:r>
              <a:rPr lang="zh-CN" altLang="en-US" sz="1200" dirty="0" smtClean="0">
                <a:solidFill>
                  <a:schemeClr val="bg2">
                    <a:lumMod val="90000"/>
                  </a:schemeClr>
                </a:solidFill>
              </a:rPr>
              <a:t>厘 米 ， 长</a:t>
            </a:r>
            <a:r>
              <a:rPr lang="en-US" altLang="zh-CN" sz="1200" dirty="0" smtClean="0">
                <a:solidFill>
                  <a:schemeClr val="bg2">
                    <a:lumMod val="90000"/>
                  </a:schemeClr>
                </a:solidFill>
              </a:rPr>
              <a:t>16.9</a:t>
            </a:r>
            <a:r>
              <a:rPr lang="zh-CN" altLang="en-US" sz="1200" dirty="0" smtClean="0">
                <a:solidFill>
                  <a:schemeClr val="bg2">
                    <a:lumMod val="90000"/>
                  </a:schemeClr>
                </a:solidFill>
              </a:rPr>
              <a:t>厘 米 ， 宽</a:t>
            </a:r>
            <a:r>
              <a:rPr lang="en-US" altLang="zh-CN" sz="1200" dirty="0" smtClean="0">
                <a:solidFill>
                  <a:schemeClr val="bg2">
                    <a:lumMod val="90000"/>
                  </a:schemeClr>
                </a:solidFill>
              </a:rPr>
              <a:t>12</a:t>
            </a:r>
            <a:r>
              <a:rPr lang="zh-CN" altLang="en-US" sz="1200" dirty="0" smtClean="0">
                <a:solidFill>
                  <a:schemeClr val="bg2">
                    <a:lumMod val="90000"/>
                  </a:schemeClr>
                </a:solidFill>
              </a:rPr>
              <a:t>厘米</a:t>
            </a:r>
            <a:endParaRPr lang="zh-CN" altLang="en-US" sz="1200" dirty="0">
              <a:solidFill>
                <a:schemeClr val="bg2">
                  <a:lumMod val="90000"/>
                </a:schemeClr>
              </a:solidFill>
            </a:endParaRPr>
          </a:p>
        </p:txBody>
      </p:sp>
      <p:pic>
        <p:nvPicPr>
          <p:cNvPr id="55297" name="Picture 1" descr="C:\Users\surong\AppData\Roaming\Tencent\Users\461134251\QQ\WinTemp\RichOle\1%@TG192Y1KJX69MX_I`HGW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3728" y="836712"/>
            <a:ext cx="4104456" cy="5362389"/>
          </a:xfrm>
          <a:prstGeom prst="rect">
            <a:avLst/>
          </a:prstGeom>
          <a:noFill/>
        </p:spPr>
      </p:pic>
    </p:spTree>
  </p:cSld>
  <p:clrMapOvr>
    <a:masterClrMapping/>
  </p:clrMapOvr>
  <p:transition advTm="7000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7884368" y="908720"/>
            <a:ext cx="461665" cy="388843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bg2">
                    <a:lumMod val="75000"/>
                  </a:schemeClr>
                </a:solidFill>
              </a:rPr>
              <a:t>玉 洁 冰 清    秀 美 天 工</a:t>
            </a:r>
            <a:endParaRPr lang="zh-CN" altLang="en-US" b="1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380312" y="1844824"/>
            <a:ext cx="461665" cy="403244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dirty="0" smtClean="0">
                <a:solidFill>
                  <a:srgbClr val="FF0000"/>
                </a:solidFill>
              </a:rPr>
              <a:t>白玉 仿 痕 都 斯 坦 菊 瓣 碗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898322" y="1844824"/>
            <a:ext cx="553998" cy="410445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200" dirty="0" smtClean="0">
                <a:solidFill>
                  <a:schemeClr val="bg2">
                    <a:lumMod val="90000"/>
                  </a:schemeClr>
                </a:solidFill>
              </a:rPr>
              <a:t>清（</a:t>
            </a:r>
            <a:r>
              <a:rPr lang="en-US" altLang="zh-CN" sz="1200" dirty="0" smtClean="0">
                <a:solidFill>
                  <a:schemeClr val="bg2">
                    <a:lumMod val="90000"/>
                  </a:schemeClr>
                </a:solidFill>
              </a:rPr>
              <a:t>1644-1911</a:t>
            </a:r>
            <a:r>
              <a:rPr lang="zh-CN" altLang="en-US" sz="1200" dirty="0" smtClean="0">
                <a:solidFill>
                  <a:schemeClr val="bg2">
                    <a:lumMod val="90000"/>
                  </a:schemeClr>
                </a:solidFill>
              </a:rPr>
              <a:t>）</a:t>
            </a:r>
          </a:p>
          <a:p>
            <a:r>
              <a:rPr lang="zh-CN" altLang="en-US" sz="1200" dirty="0" smtClean="0">
                <a:solidFill>
                  <a:schemeClr val="bg2">
                    <a:lumMod val="90000"/>
                  </a:schemeClr>
                </a:solidFill>
              </a:rPr>
              <a:t>高</a:t>
            </a:r>
            <a:r>
              <a:rPr lang="en-US" altLang="zh-CN" sz="1200" dirty="0" smtClean="0">
                <a:solidFill>
                  <a:schemeClr val="bg2">
                    <a:lumMod val="90000"/>
                  </a:schemeClr>
                </a:solidFill>
              </a:rPr>
              <a:t>5.1</a:t>
            </a:r>
            <a:r>
              <a:rPr lang="zh-CN" altLang="en-US" sz="1200" dirty="0" smtClean="0">
                <a:solidFill>
                  <a:schemeClr val="bg2">
                    <a:lumMod val="90000"/>
                  </a:schemeClr>
                </a:solidFill>
              </a:rPr>
              <a:t>厘 米 ， 口 径</a:t>
            </a:r>
            <a:r>
              <a:rPr lang="en-US" altLang="zh-CN" sz="1200" dirty="0" smtClean="0">
                <a:solidFill>
                  <a:schemeClr val="bg2">
                    <a:lumMod val="90000"/>
                  </a:schemeClr>
                </a:solidFill>
              </a:rPr>
              <a:t>9.2</a:t>
            </a:r>
            <a:r>
              <a:rPr lang="zh-CN" altLang="en-US" sz="1200" dirty="0" smtClean="0">
                <a:solidFill>
                  <a:schemeClr val="bg2">
                    <a:lumMod val="90000"/>
                  </a:schemeClr>
                </a:solidFill>
              </a:rPr>
              <a:t>厘米</a:t>
            </a:r>
            <a:endParaRPr lang="zh-CN" altLang="en-US" sz="1200" dirty="0">
              <a:solidFill>
                <a:schemeClr val="bg2">
                  <a:lumMod val="90000"/>
                </a:schemeClr>
              </a:solidFill>
            </a:endParaRPr>
          </a:p>
        </p:txBody>
      </p:sp>
      <p:pic>
        <p:nvPicPr>
          <p:cNvPr id="56321" name="Picture 1" descr="C:\Users\surong\AppData\Roaming\Tencent\Users\461134251\QQ\WinTemp\RichOle\L_DZQQM@XCRL`U6`}4CM6VN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8" y="1844824"/>
            <a:ext cx="4585043" cy="3024336"/>
          </a:xfrm>
          <a:prstGeom prst="rect">
            <a:avLst/>
          </a:prstGeom>
          <a:noFill/>
        </p:spPr>
      </p:pic>
    </p:spTree>
  </p:cSld>
  <p:clrMapOvr>
    <a:masterClrMapping/>
  </p:clrMapOvr>
  <p:transition advTm="7000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8069614" y="188640"/>
            <a:ext cx="492443" cy="518457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2">
                    <a:lumMod val="75000"/>
                  </a:schemeClr>
                </a:solidFill>
              </a:rPr>
              <a:t>相好庄严</a:t>
            </a:r>
            <a:r>
              <a:rPr lang="en-US" altLang="zh-CN" sz="2000" b="1" dirty="0" smtClean="0">
                <a:solidFill>
                  <a:schemeClr val="bg2">
                    <a:lumMod val="75000"/>
                  </a:schemeClr>
                </a:solidFill>
              </a:rPr>
              <a:t>[</a:t>
            </a:r>
            <a:r>
              <a:rPr lang="zh-CN" altLang="en-US" sz="2000" b="1" dirty="0" smtClean="0">
                <a:solidFill>
                  <a:schemeClr val="bg2">
                    <a:lumMod val="75000"/>
                  </a:schemeClr>
                </a:solidFill>
              </a:rPr>
              <a:t>太和</a:t>
            </a:r>
            <a:r>
              <a:rPr lang="en-US" altLang="zh-CN" sz="2000" b="1" dirty="0" smtClean="0">
                <a:solidFill>
                  <a:schemeClr val="bg2">
                    <a:lumMod val="75000"/>
                  </a:schemeClr>
                </a:solidFill>
              </a:rPr>
              <a:t>]</a:t>
            </a:r>
            <a:r>
              <a:rPr lang="zh-CN" altLang="en-US" sz="2000" b="1" dirty="0" smtClean="0">
                <a:solidFill>
                  <a:schemeClr val="bg2">
                    <a:lumMod val="75000"/>
                  </a:schemeClr>
                </a:solidFill>
              </a:rPr>
              <a:t>典范</a:t>
            </a:r>
            <a:endParaRPr lang="zh-CN" altLang="en-US" sz="2000" b="1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452320" y="764704"/>
            <a:ext cx="400110" cy="468052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400" dirty="0" smtClean="0">
                <a:solidFill>
                  <a:srgbClr val="FF0000"/>
                </a:solidFill>
              </a:rPr>
              <a:t>铜镀金</a:t>
            </a:r>
            <a:r>
              <a:rPr lang="en-US" altLang="zh-CN" sz="1400" dirty="0" smtClean="0">
                <a:solidFill>
                  <a:srgbClr val="FF0000"/>
                </a:solidFill>
              </a:rPr>
              <a:t>【</a:t>
            </a:r>
            <a:r>
              <a:rPr lang="zh-CN" altLang="en-US" sz="1400" dirty="0" smtClean="0">
                <a:solidFill>
                  <a:srgbClr val="FF0000"/>
                </a:solidFill>
              </a:rPr>
              <a:t>大代</a:t>
            </a:r>
            <a:r>
              <a:rPr lang="en-US" altLang="zh-CN" sz="1400" dirty="0" smtClean="0">
                <a:solidFill>
                  <a:srgbClr val="FF0000"/>
                </a:solidFill>
              </a:rPr>
              <a:t>】</a:t>
            </a:r>
            <a:r>
              <a:rPr lang="zh-CN" altLang="en-US" sz="1400" dirty="0" smtClean="0">
                <a:solidFill>
                  <a:srgbClr val="FF0000"/>
                </a:solidFill>
              </a:rPr>
              <a:t>款释迦牟尼佛像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732240" y="764704"/>
            <a:ext cx="738664" cy="331236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200" dirty="0" smtClean="0">
                <a:solidFill>
                  <a:schemeClr val="bg2">
                    <a:lumMod val="90000"/>
                  </a:schemeClr>
                </a:solidFill>
              </a:rPr>
              <a:t>北魏太和（</a:t>
            </a:r>
            <a:r>
              <a:rPr lang="en-US" altLang="zh-CN" sz="1200" dirty="0" smtClean="0">
                <a:solidFill>
                  <a:schemeClr val="bg2">
                    <a:lumMod val="90000"/>
                  </a:schemeClr>
                </a:solidFill>
              </a:rPr>
              <a:t>477——499）</a:t>
            </a:r>
          </a:p>
          <a:p>
            <a:r>
              <a:rPr lang="zh-CN" altLang="en-US" sz="1200" dirty="0" smtClean="0">
                <a:solidFill>
                  <a:schemeClr val="bg2">
                    <a:lumMod val="90000"/>
                  </a:schemeClr>
                </a:solidFill>
              </a:rPr>
              <a:t>通高</a:t>
            </a:r>
            <a:r>
              <a:rPr lang="en-US" altLang="zh-CN" sz="1200" dirty="0" smtClean="0">
                <a:solidFill>
                  <a:schemeClr val="bg2">
                    <a:lumMod val="90000"/>
                  </a:schemeClr>
                </a:solidFill>
              </a:rPr>
              <a:t>33</a:t>
            </a:r>
            <a:r>
              <a:rPr lang="zh-CN" altLang="en-US" sz="1200" dirty="0" smtClean="0">
                <a:solidFill>
                  <a:schemeClr val="bg2">
                    <a:lumMod val="90000"/>
                  </a:schemeClr>
                </a:solidFill>
              </a:rPr>
              <a:t>厘米</a:t>
            </a:r>
            <a:endParaRPr lang="en-US" altLang="zh-CN" sz="1200" dirty="0" smtClean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altLang="zh-CN" sz="1200" dirty="0" smtClean="0">
                <a:solidFill>
                  <a:schemeClr val="bg2">
                    <a:lumMod val="90000"/>
                  </a:schemeClr>
                </a:solidFill>
              </a:rPr>
              <a:t>1977</a:t>
            </a:r>
            <a:r>
              <a:rPr lang="zh-CN" altLang="en-US" sz="1200" dirty="0" smtClean="0">
                <a:solidFill>
                  <a:schemeClr val="bg2">
                    <a:lumMod val="90000"/>
                  </a:schemeClr>
                </a:solidFill>
              </a:rPr>
              <a:t>年北京延庆县宗家营出土</a:t>
            </a:r>
            <a:endParaRPr lang="zh-CN" altLang="en-US" sz="1200" dirty="0">
              <a:solidFill>
                <a:schemeClr val="bg2">
                  <a:lumMod val="90000"/>
                </a:schemeClr>
              </a:solidFill>
            </a:endParaRPr>
          </a:p>
        </p:txBody>
      </p:sp>
      <p:pic>
        <p:nvPicPr>
          <p:cNvPr id="2049" name="Picture 1" descr="C:\Users\surong\AppData\Roaming\Tencent\Users\461134251\QQ\WinTemp\RichOle\ED7RL(_I2E~C@Z@Y5)0`9N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08312" y="1488572"/>
            <a:ext cx="3419872" cy="5369428"/>
          </a:xfrm>
          <a:prstGeom prst="rect">
            <a:avLst/>
          </a:prstGeom>
          <a:noFill/>
        </p:spPr>
      </p:pic>
      <p:pic>
        <p:nvPicPr>
          <p:cNvPr id="2050" name="Picture 2" descr="C:\Users\surong\AppData\Roaming\Tencent\Users\461134251\QQ\WinTemp\RichOle\NE}V]1}_16L@TK1~E[@FXC5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28184" y="4265712"/>
            <a:ext cx="1141295" cy="2592288"/>
          </a:xfrm>
          <a:prstGeom prst="rect">
            <a:avLst/>
          </a:prstGeom>
          <a:noFill/>
        </p:spPr>
      </p:pic>
      <p:sp>
        <p:nvSpPr>
          <p:cNvPr id="10" name="圆角矩形 9"/>
          <p:cNvSpPr/>
          <p:nvPr/>
        </p:nvSpPr>
        <p:spPr>
          <a:xfrm>
            <a:off x="611560" y="476672"/>
            <a:ext cx="2952328" cy="576064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/>
              <a:t>佛像篇</a:t>
            </a:r>
            <a:endParaRPr lang="zh-CN" altLang="en-US" b="1" dirty="0"/>
          </a:p>
        </p:txBody>
      </p:sp>
    </p:spTree>
  </p:cSld>
  <p:clrMapOvr>
    <a:masterClrMapping/>
  </p:clrMapOvr>
  <p:transition advClick="0" advTm="7000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7926759" y="908720"/>
            <a:ext cx="461665" cy="453650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bg2">
                    <a:lumMod val="75000"/>
                  </a:schemeClr>
                </a:solidFill>
              </a:rPr>
              <a:t>护</a:t>
            </a:r>
            <a:r>
              <a:rPr lang="en-US" altLang="zh-CN" b="1" dirty="0" smtClean="0"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lang="zh-CN" altLang="en-US" b="1" dirty="0" smtClean="0">
                <a:solidFill>
                  <a:schemeClr val="bg2">
                    <a:lumMod val="75000"/>
                  </a:schemeClr>
                </a:solidFill>
              </a:rPr>
              <a:t>世 天 王</a:t>
            </a:r>
            <a:r>
              <a:rPr lang="en-US" altLang="zh-CN" b="1" dirty="0" smtClean="0">
                <a:solidFill>
                  <a:schemeClr val="bg2">
                    <a:lumMod val="75000"/>
                  </a:schemeClr>
                </a:solidFill>
              </a:rPr>
              <a:t>    </a:t>
            </a:r>
            <a:r>
              <a:rPr lang="zh-CN" altLang="en-US" b="1" dirty="0" smtClean="0">
                <a:solidFill>
                  <a:schemeClr val="bg2">
                    <a:lumMod val="75000"/>
                  </a:schemeClr>
                </a:solidFill>
              </a:rPr>
              <a:t>工 艺 非 凡</a:t>
            </a:r>
            <a:endParaRPr lang="zh-CN" altLang="en-US" b="1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524328" y="1916832"/>
            <a:ext cx="461665" cy="460851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dirty="0" smtClean="0">
                <a:solidFill>
                  <a:srgbClr val="FF0000"/>
                </a:solidFill>
              </a:rPr>
              <a:t>铜 镀 金 广 目 天 王 像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929680" y="1916832"/>
            <a:ext cx="738664" cy="345638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bg2">
                    <a:lumMod val="90000"/>
                  </a:schemeClr>
                </a:solidFill>
              </a:rPr>
              <a:t>14</a:t>
            </a:r>
            <a:r>
              <a:rPr lang="zh-CN" altLang="en-US" sz="1200" dirty="0" smtClean="0">
                <a:solidFill>
                  <a:schemeClr val="bg2">
                    <a:lumMod val="90000"/>
                  </a:schemeClr>
                </a:solidFill>
              </a:rPr>
              <a:t>世 纪</a:t>
            </a:r>
            <a:endParaRPr lang="en-US" altLang="zh-CN" sz="1200" dirty="0" smtClean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zh-CN" altLang="en-US" sz="1200" dirty="0" smtClean="0">
                <a:solidFill>
                  <a:schemeClr val="bg2">
                    <a:lumMod val="90000"/>
                  </a:schemeClr>
                </a:solidFill>
              </a:rPr>
              <a:t>高</a:t>
            </a:r>
            <a:r>
              <a:rPr lang="en-US" altLang="zh-CN" sz="1200" dirty="0" smtClean="0">
                <a:solidFill>
                  <a:schemeClr val="bg2">
                    <a:lumMod val="90000"/>
                  </a:schemeClr>
                </a:solidFill>
              </a:rPr>
              <a:t>66</a:t>
            </a:r>
            <a:r>
              <a:rPr lang="zh-CN" altLang="en-US" sz="1200" dirty="0" smtClean="0">
                <a:solidFill>
                  <a:schemeClr val="bg2">
                    <a:lumMod val="90000"/>
                  </a:schemeClr>
                </a:solidFill>
              </a:rPr>
              <a:t>厘 米</a:t>
            </a:r>
          </a:p>
          <a:p>
            <a:r>
              <a:rPr lang="en-US" altLang="zh-CN" sz="1200" dirty="0" smtClean="0">
                <a:solidFill>
                  <a:schemeClr val="bg2">
                    <a:lumMod val="90000"/>
                  </a:schemeClr>
                </a:solidFill>
              </a:rPr>
              <a:t>20</a:t>
            </a:r>
            <a:r>
              <a:rPr lang="zh-CN" altLang="en-US" sz="1200" dirty="0" smtClean="0">
                <a:solidFill>
                  <a:schemeClr val="bg2">
                    <a:lumMod val="90000"/>
                  </a:schemeClr>
                </a:solidFill>
              </a:rPr>
              <a:t>世 纪</a:t>
            </a:r>
            <a:r>
              <a:rPr lang="en-US" altLang="zh-CN" sz="1200" dirty="0" smtClean="0">
                <a:solidFill>
                  <a:schemeClr val="bg2">
                    <a:lumMod val="90000"/>
                  </a:schemeClr>
                </a:solidFill>
              </a:rPr>
              <a:t>70</a:t>
            </a:r>
            <a:r>
              <a:rPr lang="zh-CN" altLang="en-US" sz="1200" dirty="0" smtClean="0">
                <a:solidFill>
                  <a:schemeClr val="bg2">
                    <a:lumMod val="90000"/>
                  </a:schemeClr>
                </a:solidFill>
              </a:rPr>
              <a:t>年 代 北 京 铜 厂 拣 选</a:t>
            </a:r>
            <a:endParaRPr lang="zh-CN" altLang="en-US" sz="1200" dirty="0">
              <a:solidFill>
                <a:schemeClr val="bg2">
                  <a:lumMod val="90000"/>
                </a:schemeClr>
              </a:solidFill>
            </a:endParaRPr>
          </a:p>
        </p:txBody>
      </p:sp>
      <p:pic>
        <p:nvPicPr>
          <p:cNvPr id="430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83768" y="1340768"/>
            <a:ext cx="3672408" cy="44716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7000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8028385" y="404664"/>
            <a:ext cx="492443" cy="482453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lang="en-US" altLang="zh-CN" sz="2000" b="1" dirty="0" smtClean="0">
                <a:solidFill>
                  <a:schemeClr val="bg2">
                    <a:lumMod val="75000"/>
                  </a:schemeClr>
                </a:solidFill>
              </a:rPr>
              <a:t>『</a:t>
            </a:r>
            <a:r>
              <a:rPr lang="zh-CN" altLang="en-US" sz="2000" b="1" dirty="0" smtClean="0">
                <a:solidFill>
                  <a:schemeClr val="bg2">
                    <a:lumMod val="75000"/>
                  </a:schemeClr>
                </a:solidFill>
              </a:rPr>
              <a:t>永 宣 造 像 </a:t>
            </a:r>
            <a:r>
              <a:rPr lang="en-US" altLang="zh-CN" sz="2000" b="1" dirty="0" smtClean="0">
                <a:solidFill>
                  <a:schemeClr val="bg2">
                    <a:lumMod val="75000"/>
                  </a:schemeClr>
                </a:solidFill>
              </a:rPr>
              <a:t>』 </a:t>
            </a:r>
            <a:r>
              <a:rPr lang="zh-CN" altLang="en-US" sz="2000" b="1" dirty="0" smtClean="0">
                <a:solidFill>
                  <a:schemeClr val="bg2">
                    <a:lumMod val="75000"/>
                  </a:schemeClr>
                </a:solidFill>
              </a:rPr>
              <a:t>融 合 汉 藏</a:t>
            </a:r>
            <a:endParaRPr lang="zh-CN" altLang="en-US" sz="2000" b="1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524328" y="1772816"/>
            <a:ext cx="461665" cy="396044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dirty="0" smtClean="0">
                <a:solidFill>
                  <a:srgbClr val="FF0000"/>
                </a:solidFill>
              </a:rPr>
              <a:t>铜 镀 金 大 成 就 者 毗 瓦 巴 像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876256" y="1772816"/>
            <a:ext cx="738664" cy="417646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200" dirty="0" smtClean="0">
                <a:solidFill>
                  <a:schemeClr val="bg2">
                    <a:lumMod val="90000"/>
                  </a:schemeClr>
                </a:solidFill>
              </a:rPr>
              <a:t>明永 乐 （</a:t>
            </a:r>
            <a:r>
              <a:rPr lang="en-US" altLang="zh-CN" sz="1200" dirty="0" smtClean="0">
                <a:solidFill>
                  <a:schemeClr val="bg2">
                    <a:lumMod val="90000"/>
                  </a:schemeClr>
                </a:solidFill>
              </a:rPr>
              <a:t>1403—1424</a:t>
            </a:r>
            <a:r>
              <a:rPr lang="zh-CN" altLang="en-US" sz="1200" dirty="0" smtClean="0">
                <a:solidFill>
                  <a:schemeClr val="bg2">
                    <a:lumMod val="90000"/>
                  </a:schemeClr>
                </a:solidFill>
              </a:rPr>
              <a:t>）</a:t>
            </a:r>
            <a:endParaRPr lang="en-US" altLang="zh-CN" sz="1200" dirty="0" smtClean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zh-CN" altLang="en-US" sz="1200" dirty="0" smtClean="0">
                <a:solidFill>
                  <a:schemeClr val="bg2">
                    <a:lumMod val="90000"/>
                  </a:schemeClr>
                </a:solidFill>
              </a:rPr>
              <a:t>高</a:t>
            </a:r>
            <a:r>
              <a:rPr lang="en-US" altLang="zh-CN" sz="1200" dirty="0" smtClean="0">
                <a:solidFill>
                  <a:schemeClr val="bg2">
                    <a:lumMod val="90000"/>
                  </a:schemeClr>
                </a:solidFill>
              </a:rPr>
              <a:t>33</a:t>
            </a:r>
            <a:r>
              <a:rPr lang="zh-CN" altLang="en-US" sz="1200" dirty="0" smtClean="0">
                <a:solidFill>
                  <a:schemeClr val="bg2">
                    <a:lumMod val="90000"/>
                  </a:schemeClr>
                </a:solidFill>
              </a:rPr>
              <a:t>厘 米</a:t>
            </a:r>
            <a:endParaRPr lang="en-US" altLang="zh-CN" sz="1200" dirty="0" smtClean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altLang="zh-CN" sz="1200" dirty="0" smtClean="0">
                <a:solidFill>
                  <a:schemeClr val="bg2">
                    <a:lumMod val="90000"/>
                  </a:schemeClr>
                </a:solidFill>
              </a:rPr>
              <a:t>20</a:t>
            </a:r>
            <a:r>
              <a:rPr lang="zh-CN" altLang="en-US" sz="1200" dirty="0" smtClean="0">
                <a:solidFill>
                  <a:schemeClr val="bg2">
                    <a:lumMod val="90000"/>
                  </a:schemeClr>
                </a:solidFill>
              </a:rPr>
              <a:t>世 纪</a:t>
            </a:r>
            <a:r>
              <a:rPr lang="en-US" altLang="zh-CN" sz="1200" dirty="0" smtClean="0">
                <a:solidFill>
                  <a:schemeClr val="bg2">
                    <a:lumMod val="90000"/>
                  </a:schemeClr>
                </a:solidFill>
              </a:rPr>
              <a:t>70</a:t>
            </a:r>
            <a:r>
              <a:rPr lang="zh-CN" altLang="en-US" sz="1200" dirty="0" smtClean="0">
                <a:solidFill>
                  <a:schemeClr val="bg2">
                    <a:lumMod val="90000"/>
                  </a:schemeClr>
                </a:solidFill>
              </a:rPr>
              <a:t>年 代 北 京 铜 厂 拣 选</a:t>
            </a:r>
            <a:endParaRPr lang="zh-CN" altLang="en-US" sz="1200" dirty="0">
              <a:solidFill>
                <a:schemeClr val="bg2">
                  <a:lumMod val="90000"/>
                </a:schemeClr>
              </a:solidFill>
            </a:endParaRPr>
          </a:p>
        </p:txBody>
      </p:sp>
      <p:pic>
        <p:nvPicPr>
          <p:cNvPr id="45057" name="Picture 1" descr="C:\Users\surong\AppData\Roaming\Tencent\Users\461134251\QQ\WinTemp\RichOle\BO2X82Z`]O`@`1SC81_R%91.png"/>
          <p:cNvPicPr>
            <a:picLocks noChangeAspect="1" noChangeArrowheads="1"/>
          </p:cNvPicPr>
          <p:nvPr/>
        </p:nvPicPr>
        <p:blipFill>
          <a:blip r:embed="rId2" cstate="print"/>
          <a:srcRect t="3666" r="2185" b="2653"/>
          <a:stretch>
            <a:fillRect/>
          </a:stretch>
        </p:blipFill>
        <p:spPr bwMode="auto">
          <a:xfrm>
            <a:off x="1763688" y="764704"/>
            <a:ext cx="4627840" cy="5219884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7000"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7463943" y="548680"/>
            <a:ext cx="492443" cy="460851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2">
                    <a:lumMod val="75000"/>
                  </a:schemeClr>
                </a:solidFill>
              </a:rPr>
              <a:t>高</a:t>
            </a:r>
            <a:r>
              <a:rPr lang="en-US" altLang="zh-CN" sz="2000" b="1" dirty="0" smtClean="0"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lang="zh-CN" altLang="en-US" sz="2000" b="1" dirty="0" smtClean="0">
                <a:solidFill>
                  <a:schemeClr val="bg2">
                    <a:lumMod val="75000"/>
                  </a:schemeClr>
                </a:solidFill>
              </a:rPr>
              <a:t>僧 传 世  </a:t>
            </a:r>
            <a:r>
              <a:rPr lang="en-US" altLang="zh-CN" sz="2000" b="1" dirty="0" smtClean="0">
                <a:solidFill>
                  <a:schemeClr val="bg2">
                    <a:lumMod val="75000"/>
                  </a:schemeClr>
                </a:solidFill>
              </a:rPr>
              <a:t>  </a:t>
            </a:r>
            <a:r>
              <a:rPr lang="zh-CN" altLang="en-US" sz="2000" b="1" dirty="0" smtClean="0">
                <a:solidFill>
                  <a:schemeClr val="bg2">
                    <a:lumMod val="75000"/>
                  </a:schemeClr>
                </a:solidFill>
              </a:rPr>
              <a:t>历 史 写 真</a:t>
            </a:r>
            <a:endParaRPr lang="zh-CN" altLang="en-US" sz="2000" b="1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092280" y="1772816"/>
            <a:ext cx="430887" cy="367240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600" dirty="0" smtClean="0">
                <a:solidFill>
                  <a:srgbClr val="FF0000"/>
                </a:solidFill>
              </a:rPr>
              <a:t>铜 镀 金 四 世 班 禅 像</a:t>
            </a:r>
            <a:endParaRPr lang="zh-CN" altLang="en-US" sz="1600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497632" y="1772816"/>
            <a:ext cx="738664" cy="424847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bg2">
                    <a:lumMod val="90000"/>
                  </a:schemeClr>
                </a:solidFill>
              </a:rPr>
              <a:t>17</a:t>
            </a:r>
            <a:r>
              <a:rPr lang="zh-CN" altLang="en-US" sz="1200" dirty="0" smtClean="0">
                <a:solidFill>
                  <a:schemeClr val="bg2">
                    <a:lumMod val="90000"/>
                  </a:schemeClr>
                </a:solidFill>
              </a:rPr>
              <a:t>世 纪</a:t>
            </a:r>
          </a:p>
          <a:p>
            <a:r>
              <a:rPr lang="zh-CN" altLang="en-US" sz="1200" dirty="0" smtClean="0">
                <a:solidFill>
                  <a:schemeClr val="bg2">
                    <a:lumMod val="90000"/>
                  </a:schemeClr>
                </a:solidFill>
              </a:rPr>
              <a:t>高</a:t>
            </a:r>
            <a:r>
              <a:rPr lang="en-US" altLang="zh-CN" sz="1200" dirty="0" smtClean="0">
                <a:solidFill>
                  <a:schemeClr val="bg2">
                    <a:lumMod val="90000"/>
                  </a:schemeClr>
                </a:solidFill>
              </a:rPr>
              <a:t>41</a:t>
            </a:r>
            <a:r>
              <a:rPr lang="zh-CN" altLang="en-US" sz="1200" dirty="0" smtClean="0">
                <a:solidFill>
                  <a:schemeClr val="bg2">
                    <a:lumMod val="90000"/>
                  </a:schemeClr>
                </a:solidFill>
              </a:rPr>
              <a:t>厘 米</a:t>
            </a:r>
          </a:p>
          <a:p>
            <a:r>
              <a:rPr lang="en-US" altLang="zh-CN" sz="1200" dirty="0" smtClean="0">
                <a:solidFill>
                  <a:schemeClr val="bg2">
                    <a:lumMod val="90000"/>
                  </a:schemeClr>
                </a:solidFill>
              </a:rPr>
              <a:t>20</a:t>
            </a:r>
            <a:r>
              <a:rPr lang="zh-CN" altLang="en-US" sz="1200" dirty="0" smtClean="0">
                <a:solidFill>
                  <a:schemeClr val="bg2">
                    <a:lumMod val="90000"/>
                  </a:schemeClr>
                </a:solidFill>
              </a:rPr>
              <a:t>世 纪</a:t>
            </a:r>
            <a:r>
              <a:rPr lang="en-US" altLang="zh-CN" sz="1200" dirty="0" smtClean="0">
                <a:solidFill>
                  <a:schemeClr val="bg2">
                    <a:lumMod val="90000"/>
                  </a:schemeClr>
                </a:solidFill>
              </a:rPr>
              <a:t>70</a:t>
            </a:r>
            <a:r>
              <a:rPr lang="zh-CN" altLang="en-US" sz="1200" dirty="0" smtClean="0">
                <a:solidFill>
                  <a:schemeClr val="bg2">
                    <a:lumMod val="90000"/>
                  </a:schemeClr>
                </a:solidFill>
              </a:rPr>
              <a:t>年 代 北 京 铜 厂 拣 选</a:t>
            </a:r>
            <a:endParaRPr lang="zh-CN" altLang="en-US" sz="1200" dirty="0">
              <a:solidFill>
                <a:schemeClr val="bg2">
                  <a:lumMod val="90000"/>
                </a:schemeClr>
              </a:solidFill>
            </a:endParaRPr>
          </a:p>
        </p:txBody>
      </p:sp>
      <p:pic>
        <p:nvPicPr>
          <p:cNvPr id="52225" name="Picture 1" descr="C:\Users\surong\AppData\Roaming\Tencent\Users\461134251\QQ\WinTemp\RichOle\2WB2FUJ5DNE%~6I{3[]@VCN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3728" y="1052736"/>
            <a:ext cx="3832331" cy="4426368"/>
          </a:xfrm>
          <a:prstGeom prst="rect">
            <a:avLst/>
          </a:prstGeom>
          <a:noFill/>
        </p:spPr>
      </p:pic>
    </p:spTree>
  </p:cSld>
  <p:clrMapOvr>
    <a:masterClrMapping/>
  </p:clrMapOvr>
  <p:transition advTm="700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 descr="C:\Users\surong\AppData\Roaming\360se6\Application\User Data\temp\09.jpg"/>
          <p:cNvPicPr>
            <a:picLocks noChangeAspect="1" noChangeArrowheads="1"/>
          </p:cNvPicPr>
          <p:nvPr/>
        </p:nvPicPr>
        <p:blipFill>
          <a:blip r:embed="rId2" cstate="print">
            <a:lum bright="-37000" contrast="47000"/>
          </a:blip>
          <a:srcRect/>
          <a:stretch>
            <a:fillRect/>
          </a:stretch>
        </p:blipFill>
        <p:spPr bwMode="auto">
          <a:xfrm>
            <a:off x="-18850" y="216024"/>
            <a:ext cx="9162850" cy="6093296"/>
          </a:xfrm>
          <a:prstGeom prst="rect">
            <a:avLst/>
          </a:prstGeom>
          <a:noFill/>
          <a:effectLst>
            <a:outerShdw blurRad="50800" dist="50800" dir="5400000" algn="ctr" rotWithShape="0">
              <a:srgbClr val="000000">
                <a:alpha val="83000"/>
              </a:srgbClr>
            </a:outerShdw>
          </a:effectLst>
        </p:spPr>
      </p:pic>
      <p:sp>
        <p:nvSpPr>
          <p:cNvPr id="8" name="矩形 7"/>
          <p:cNvSpPr/>
          <p:nvPr/>
        </p:nvSpPr>
        <p:spPr>
          <a:xfrm>
            <a:off x="4716016" y="5733256"/>
            <a:ext cx="3960440" cy="216024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148064" y="274638"/>
            <a:ext cx="4114800" cy="1143000"/>
          </a:xfrm>
        </p:spPr>
        <p:txBody>
          <a:bodyPr>
            <a:noAutofit/>
          </a:bodyPr>
          <a:lstStyle/>
          <a:p>
            <a:r>
              <a:rPr lang="zh-CN" altLang="en-US" sz="2400" b="1" dirty="0" smtClean="0">
                <a:solidFill>
                  <a:srgbClr val="C00000"/>
                </a:solidFill>
              </a:rPr>
              <a:t>彭丽媛教授与来宾们参观</a:t>
            </a:r>
            <a:r>
              <a:rPr lang="en-US" altLang="zh-CN" sz="2400" b="1" dirty="0" smtClean="0">
                <a:solidFill>
                  <a:srgbClr val="C00000"/>
                </a:solidFill>
              </a:rPr>
              <a:t/>
            </a:r>
            <a:br>
              <a:rPr lang="en-US" altLang="zh-CN" sz="2400" b="1" dirty="0" smtClean="0">
                <a:solidFill>
                  <a:srgbClr val="C00000"/>
                </a:solidFill>
              </a:rPr>
            </a:br>
            <a:r>
              <a:rPr lang="en-US" altLang="zh-CN" sz="2400" b="1" dirty="0" smtClean="0">
                <a:solidFill>
                  <a:srgbClr val="C00000"/>
                </a:solidFill>
              </a:rPr>
              <a:t>《</a:t>
            </a:r>
            <a:r>
              <a:rPr lang="zh-CN" altLang="en-US" sz="2400" b="1" dirty="0" smtClean="0">
                <a:solidFill>
                  <a:srgbClr val="C00000"/>
                </a:solidFill>
              </a:rPr>
              <a:t>古都北京 </a:t>
            </a:r>
            <a:r>
              <a:rPr lang="en-US" altLang="zh-CN" sz="2400" b="1" dirty="0" smtClean="0">
                <a:solidFill>
                  <a:srgbClr val="C00000"/>
                </a:solidFill>
              </a:rPr>
              <a:t>· </a:t>
            </a:r>
            <a:r>
              <a:rPr lang="zh-CN" altLang="en-US" sz="2400" b="1" dirty="0" smtClean="0">
                <a:solidFill>
                  <a:srgbClr val="C00000"/>
                </a:solidFill>
              </a:rPr>
              <a:t>历史文化篇</a:t>
            </a:r>
            <a:r>
              <a:rPr lang="en-US" altLang="zh-CN" sz="2400" b="1" dirty="0" smtClean="0">
                <a:solidFill>
                  <a:srgbClr val="C00000"/>
                </a:solidFill>
              </a:rPr>
              <a:t>》</a:t>
            </a:r>
            <a:r>
              <a:rPr lang="en-US" altLang="zh-CN" sz="3600" b="1" dirty="0" smtClean="0">
                <a:solidFill>
                  <a:srgbClr val="C00000"/>
                </a:solidFill>
              </a:rPr>
              <a:t> </a:t>
            </a:r>
            <a:endParaRPr lang="zh-CN" altLang="en-US" sz="3600" b="1" dirty="0">
              <a:solidFill>
                <a:srgbClr val="C00000"/>
              </a:solidFill>
            </a:endParaRPr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3933056"/>
            <a:ext cx="3676650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11960" y="3937595"/>
            <a:ext cx="3686175" cy="2371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6000">
    <p:wipe dir="d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8100393" y="620688"/>
            <a:ext cx="492443" cy="374441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2">
                    <a:lumMod val="75000"/>
                  </a:schemeClr>
                </a:solidFill>
              </a:rPr>
              <a:t>雄 伟 跌 宕    奇 态 横 生</a:t>
            </a:r>
            <a:endParaRPr lang="zh-CN" altLang="en-US" sz="2000" b="1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668344" y="1628800"/>
            <a:ext cx="430887" cy="424847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600" dirty="0" smtClean="0">
                <a:solidFill>
                  <a:srgbClr val="FF0000"/>
                </a:solidFill>
              </a:rPr>
              <a:t>鲜</a:t>
            </a:r>
            <a:r>
              <a:rPr lang="en-US" altLang="zh-CN" sz="1600" dirty="0" smtClean="0">
                <a:solidFill>
                  <a:srgbClr val="FF0000"/>
                </a:solidFill>
              </a:rPr>
              <a:t> </a:t>
            </a:r>
            <a:r>
              <a:rPr lang="zh-CN" altLang="en-US" sz="1600" dirty="0" smtClean="0">
                <a:solidFill>
                  <a:srgbClr val="FF0000"/>
                </a:solidFill>
              </a:rPr>
              <a:t>于 枢 草 书 </a:t>
            </a:r>
            <a:r>
              <a:rPr lang="en-US" altLang="zh-CN" sz="1600" dirty="0" smtClean="0">
                <a:solidFill>
                  <a:srgbClr val="FF0000"/>
                </a:solidFill>
              </a:rPr>
              <a:t>《 </a:t>
            </a:r>
            <a:r>
              <a:rPr lang="zh-CN" altLang="en-US" sz="1600" dirty="0" smtClean="0">
                <a:solidFill>
                  <a:srgbClr val="FF0000"/>
                </a:solidFill>
              </a:rPr>
              <a:t>进 学 解 </a:t>
            </a:r>
            <a:r>
              <a:rPr lang="en-US" altLang="zh-CN" sz="1600" dirty="0" smtClean="0">
                <a:solidFill>
                  <a:srgbClr val="FF0000"/>
                </a:solidFill>
              </a:rPr>
              <a:t>》 </a:t>
            </a:r>
            <a:r>
              <a:rPr lang="zh-CN" altLang="en-US" sz="1600" dirty="0" smtClean="0">
                <a:solidFill>
                  <a:srgbClr val="FF0000"/>
                </a:solidFill>
              </a:rPr>
              <a:t>卷</a:t>
            </a:r>
            <a:endParaRPr lang="zh-CN" altLang="en-US" sz="1600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186354" y="1700808"/>
            <a:ext cx="553998" cy="352839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200" dirty="0" smtClean="0">
                <a:solidFill>
                  <a:schemeClr val="bg2">
                    <a:lumMod val="90000"/>
                  </a:schemeClr>
                </a:solidFill>
              </a:rPr>
              <a:t>元（</a:t>
            </a:r>
            <a:r>
              <a:rPr lang="en-US" altLang="zh-CN" sz="1200" dirty="0" smtClean="0">
                <a:solidFill>
                  <a:schemeClr val="bg2">
                    <a:lumMod val="90000"/>
                  </a:schemeClr>
                </a:solidFill>
              </a:rPr>
              <a:t>1271—1368）</a:t>
            </a:r>
          </a:p>
          <a:p>
            <a:r>
              <a:rPr lang="zh-CN" altLang="en-US" sz="1200" dirty="0" smtClean="0">
                <a:solidFill>
                  <a:schemeClr val="bg2">
                    <a:lumMod val="90000"/>
                  </a:schemeClr>
                </a:solidFill>
              </a:rPr>
              <a:t>纵</a:t>
            </a:r>
            <a:r>
              <a:rPr lang="en-US" altLang="zh-CN" sz="1200" dirty="0" smtClean="0">
                <a:solidFill>
                  <a:schemeClr val="bg2">
                    <a:lumMod val="90000"/>
                  </a:schemeClr>
                </a:solidFill>
              </a:rPr>
              <a:t>49.1</a:t>
            </a:r>
            <a:r>
              <a:rPr lang="zh-CN" altLang="en-US" sz="1200" dirty="0" smtClean="0">
                <a:solidFill>
                  <a:schemeClr val="bg2">
                    <a:lumMod val="90000"/>
                  </a:schemeClr>
                </a:solidFill>
              </a:rPr>
              <a:t>厘 米 ， 横</a:t>
            </a:r>
            <a:r>
              <a:rPr lang="en-US" altLang="zh-CN" sz="1200" dirty="0" smtClean="0">
                <a:solidFill>
                  <a:schemeClr val="bg2">
                    <a:lumMod val="90000"/>
                  </a:schemeClr>
                </a:solidFill>
              </a:rPr>
              <a:t>795.5</a:t>
            </a:r>
            <a:r>
              <a:rPr lang="zh-CN" altLang="en-US" sz="1200" dirty="0" smtClean="0">
                <a:solidFill>
                  <a:schemeClr val="bg2">
                    <a:lumMod val="90000"/>
                  </a:schemeClr>
                </a:solidFill>
              </a:rPr>
              <a:t>厘 米</a:t>
            </a:r>
            <a:endParaRPr lang="zh-CN" altLang="en-US" sz="1200" dirty="0">
              <a:solidFill>
                <a:schemeClr val="bg2">
                  <a:lumMod val="90000"/>
                </a:schemeClr>
              </a:solidFill>
            </a:endParaRPr>
          </a:p>
        </p:txBody>
      </p:sp>
      <p:pic>
        <p:nvPicPr>
          <p:cNvPr id="33793" name="Picture 1" descr="C:\Users\surong\AppData\Roaming\Tencent\Users\461134251\QQ\WinTemp\RichOle\2$`{}[5}{F(CDHZ6F`9JQ}V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92696"/>
            <a:ext cx="6610350" cy="6165304"/>
          </a:xfrm>
          <a:prstGeom prst="rect">
            <a:avLst/>
          </a:prstGeom>
          <a:noFill/>
        </p:spPr>
      </p:pic>
      <p:sp>
        <p:nvSpPr>
          <p:cNvPr id="10" name="圆角矩形 9"/>
          <p:cNvSpPr/>
          <p:nvPr/>
        </p:nvSpPr>
        <p:spPr>
          <a:xfrm>
            <a:off x="323528" y="188640"/>
            <a:ext cx="2952328" cy="576064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/>
              <a:t>书画篇</a:t>
            </a:r>
            <a:endParaRPr lang="zh-CN" altLang="en-US" b="1" dirty="0"/>
          </a:p>
        </p:txBody>
      </p:sp>
    </p:spTree>
  </p:cSld>
  <p:clrMapOvr>
    <a:masterClrMapping/>
  </p:clrMapOvr>
  <p:transition advClick="0" advTm="7000"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7319918" y="692696"/>
            <a:ext cx="492443" cy="302433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2">
                    <a:lumMod val="75000"/>
                  </a:schemeClr>
                </a:solidFill>
              </a:rPr>
              <a:t>法 华 经 典 巨 擘 书</a:t>
            </a:r>
            <a:endParaRPr lang="zh-CN" altLang="en-US" sz="2000" b="1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804248" y="1556792"/>
            <a:ext cx="461665" cy="530120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dirty="0" smtClean="0">
                <a:solidFill>
                  <a:srgbClr val="FF0000"/>
                </a:solidFill>
              </a:rPr>
              <a:t>赵 孟頫 楷 书 </a:t>
            </a:r>
            <a:r>
              <a:rPr lang="en-US" altLang="zh-CN" dirty="0" smtClean="0">
                <a:solidFill>
                  <a:srgbClr val="FF0000"/>
                </a:solidFill>
              </a:rPr>
              <a:t>《 </a:t>
            </a:r>
            <a:r>
              <a:rPr lang="zh-CN" altLang="en-US" dirty="0" smtClean="0">
                <a:solidFill>
                  <a:srgbClr val="FF0000"/>
                </a:solidFill>
              </a:rPr>
              <a:t>妙 法 莲 花 经 </a:t>
            </a:r>
            <a:r>
              <a:rPr lang="en-US" altLang="zh-CN" dirty="0" smtClean="0">
                <a:solidFill>
                  <a:srgbClr val="FF0000"/>
                </a:solidFill>
              </a:rPr>
              <a:t>》 </a:t>
            </a:r>
            <a:r>
              <a:rPr lang="zh-CN" altLang="en-US" dirty="0" smtClean="0">
                <a:solidFill>
                  <a:srgbClr val="FF0000"/>
                </a:solidFill>
              </a:rPr>
              <a:t>卷 五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300192" y="1628800"/>
            <a:ext cx="553998" cy="295232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200" dirty="0" smtClean="0">
                <a:solidFill>
                  <a:schemeClr val="bg2">
                    <a:lumMod val="90000"/>
                  </a:schemeClr>
                </a:solidFill>
              </a:rPr>
              <a:t>元（</a:t>
            </a:r>
            <a:r>
              <a:rPr lang="en-US" altLang="zh-CN" sz="1200" dirty="0" smtClean="0">
                <a:solidFill>
                  <a:schemeClr val="bg2">
                    <a:lumMod val="90000"/>
                  </a:schemeClr>
                </a:solidFill>
              </a:rPr>
              <a:t>1271—1368）</a:t>
            </a:r>
          </a:p>
          <a:p>
            <a:r>
              <a:rPr lang="zh-CN" altLang="en-US" sz="1200" dirty="0" smtClean="0">
                <a:solidFill>
                  <a:schemeClr val="bg2">
                    <a:lumMod val="90000"/>
                  </a:schemeClr>
                </a:solidFill>
              </a:rPr>
              <a:t>纵</a:t>
            </a:r>
            <a:r>
              <a:rPr lang="en-US" altLang="zh-CN" sz="1200" dirty="0" smtClean="0">
                <a:solidFill>
                  <a:schemeClr val="bg2">
                    <a:lumMod val="90000"/>
                  </a:schemeClr>
                </a:solidFill>
              </a:rPr>
              <a:t>26.7</a:t>
            </a:r>
            <a:r>
              <a:rPr lang="zh-CN" altLang="en-US" sz="1200" dirty="0" smtClean="0">
                <a:solidFill>
                  <a:schemeClr val="bg2">
                    <a:lumMod val="90000"/>
                  </a:schemeClr>
                </a:solidFill>
              </a:rPr>
              <a:t>厘 米 ， 横</a:t>
            </a:r>
            <a:r>
              <a:rPr lang="en-US" altLang="zh-CN" sz="1200" dirty="0" smtClean="0">
                <a:solidFill>
                  <a:schemeClr val="bg2">
                    <a:lumMod val="90000"/>
                  </a:schemeClr>
                </a:solidFill>
              </a:rPr>
              <a:t>730</a:t>
            </a:r>
            <a:r>
              <a:rPr lang="zh-CN" altLang="en-US" sz="1200" dirty="0" smtClean="0">
                <a:solidFill>
                  <a:schemeClr val="bg2">
                    <a:lumMod val="90000"/>
                  </a:schemeClr>
                </a:solidFill>
              </a:rPr>
              <a:t>厘米</a:t>
            </a:r>
            <a:endParaRPr lang="zh-CN" altLang="en-US" sz="1200" dirty="0">
              <a:solidFill>
                <a:schemeClr val="bg2">
                  <a:lumMod val="90000"/>
                </a:schemeClr>
              </a:solidFill>
            </a:endParaRPr>
          </a:p>
        </p:txBody>
      </p:sp>
      <p:pic>
        <p:nvPicPr>
          <p:cNvPr id="34817" name="Picture 1" descr="C:\Users\surong\AppData\Roaming\Tencent\Users\461134251\QQ\WinTemp\RichOle\{7PISLQG`C{I)}QEAI114P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067944" cy="2276872"/>
          </a:xfrm>
          <a:prstGeom prst="rect">
            <a:avLst/>
          </a:prstGeom>
          <a:noFill/>
        </p:spPr>
      </p:pic>
      <p:pic>
        <p:nvPicPr>
          <p:cNvPr id="34818" name="Picture 2" descr="C:\Users\surong\AppData\Roaming\Tencent\Users\461134251\QQ\WinTemp\RichOle\LDI5FR(]4L9MXV`K[59ED]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285628"/>
            <a:ext cx="6156176" cy="4572372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7000"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5" name="Picture 1" descr="C:\Users\surong\AppData\Roaming\Tencent\Users\461134251\QQ\WinTemp\RichOle\A%ZY65BDZ1$OQ(F4]B8ZQHX.png"/>
          <p:cNvPicPr>
            <a:picLocks noChangeAspect="1" noChangeArrowheads="1"/>
          </p:cNvPicPr>
          <p:nvPr/>
        </p:nvPicPr>
        <p:blipFill>
          <a:blip r:embed="rId2" cstate="print"/>
          <a:srcRect l="850"/>
          <a:stretch>
            <a:fillRect/>
          </a:stretch>
        </p:blipFill>
        <p:spPr bwMode="auto">
          <a:xfrm>
            <a:off x="395536" y="764704"/>
            <a:ext cx="8395717" cy="546735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7000"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1026" name="Picture 2" descr="C:\Users\surong\AppData\Roaming\Tencent\Users\461134251\QQ\WinTemp\RichOle\MQ~[}ZBB]ZK(TYJWAYU}0L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8676456" cy="6826671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7000"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8112005" y="620688"/>
            <a:ext cx="492443" cy="489654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2">
                    <a:lumMod val="75000"/>
                  </a:schemeClr>
                </a:solidFill>
              </a:rPr>
              <a:t>吴 门 逸 韵   寄 兴 林 泉</a:t>
            </a:r>
            <a:endParaRPr lang="zh-CN" altLang="en-US" sz="2000" b="1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566719" y="1340768"/>
            <a:ext cx="461665" cy="352839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dirty="0" smtClean="0">
                <a:solidFill>
                  <a:srgbClr val="FF0000"/>
                </a:solidFill>
              </a:rPr>
              <a:t>沈</a:t>
            </a:r>
            <a:r>
              <a:rPr lang="en-US" altLang="zh-CN" dirty="0" smtClean="0">
                <a:solidFill>
                  <a:srgbClr val="FF0000"/>
                </a:solidFill>
              </a:rPr>
              <a:t> </a:t>
            </a:r>
            <a:r>
              <a:rPr lang="zh-CN" altLang="en-US" dirty="0" smtClean="0">
                <a:solidFill>
                  <a:srgbClr val="FF0000"/>
                </a:solidFill>
              </a:rPr>
              <a:t>周 仿 倪 云 林 山 水 卷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092280" y="1412776"/>
            <a:ext cx="553998" cy="367240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200" dirty="0" smtClean="0">
                <a:solidFill>
                  <a:schemeClr val="bg2">
                    <a:lumMod val="90000"/>
                  </a:schemeClr>
                </a:solidFill>
              </a:rPr>
              <a:t>明（</a:t>
            </a:r>
            <a:r>
              <a:rPr lang="en-US" altLang="zh-CN" sz="1200" dirty="0" smtClean="0">
                <a:solidFill>
                  <a:schemeClr val="bg2">
                    <a:lumMod val="90000"/>
                  </a:schemeClr>
                </a:solidFill>
              </a:rPr>
              <a:t>1368—1644</a:t>
            </a:r>
            <a:r>
              <a:rPr lang="zh-CN" altLang="en-US" sz="1200" dirty="0" smtClean="0">
                <a:solidFill>
                  <a:schemeClr val="bg2">
                    <a:lumMod val="90000"/>
                  </a:schemeClr>
                </a:solidFill>
              </a:rPr>
              <a:t>）</a:t>
            </a:r>
            <a:endParaRPr lang="en-US" altLang="zh-CN" sz="1200" dirty="0" smtClean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zh-CN" altLang="en-US" sz="1200" dirty="0" smtClean="0">
                <a:solidFill>
                  <a:schemeClr val="bg2">
                    <a:lumMod val="90000"/>
                  </a:schemeClr>
                </a:solidFill>
              </a:rPr>
              <a:t>纵</a:t>
            </a:r>
            <a:r>
              <a:rPr lang="en-US" altLang="zh-CN" sz="1200" dirty="0" smtClean="0">
                <a:solidFill>
                  <a:schemeClr val="bg2">
                    <a:lumMod val="90000"/>
                  </a:schemeClr>
                </a:solidFill>
              </a:rPr>
              <a:t>33.2</a:t>
            </a:r>
            <a:r>
              <a:rPr lang="zh-CN" altLang="en-US" sz="1200" dirty="0" smtClean="0">
                <a:solidFill>
                  <a:schemeClr val="bg2">
                    <a:lumMod val="90000"/>
                  </a:schemeClr>
                </a:solidFill>
              </a:rPr>
              <a:t>厘 米 ， 横</a:t>
            </a:r>
            <a:r>
              <a:rPr lang="en-US" altLang="zh-CN" sz="1200" dirty="0" smtClean="0">
                <a:solidFill>
                  <a:schemeClr val="bg2">
                    <a:lumMod val="90000"/>
                  </a:schemeClr>
                </a:solidFill>
              </a:rPr>
              <a:t>204</a:t>
            </a:r>
            <a:r>
              <a:rPr lang="zh-CN" altLang="en-US" sz="1200" dirty="0" smtClean="0">
                <a:solidFill>
                  <a:schemeClr val="bg2">
                    <a:lumMod val="90000"/>
                  </a:schemeClr>
                </a:solidFill>
              </a:rPr>
              <a:t>厘 米</a:t>
            </a:r>
            <a:endParaRPr lang="zh-CN" altLang="en-US" sz="1200" dirty="0">
              <a:solidFill>
                <a:schemeClr val="bg2">
                  <a:lumMod val="90000"/>
                </a:schemeClr>
              </a:solidFill>
            </a:endParaRPr>
          </a:p>
        </p:txBody>
      </p:sp>
      <p:pic>
        <p:nvPicPr>
          <p:cNvPr id="49153" name="Picture 1" descr="C:\Users\surong\AppData\Roaming\Tencent\Users\461134251\QQ\WinTemp\RichOle\9CW(SH65D{[JTLXHF$6_L@S.jpg"/>
          <p:cNvPicPr>
            <a:picLocks noChangeAspect="1" noChangeArrowheads="1"/>
          </p:cNvPicPr>
          <p:nvPr/>
        </p:nvPicPr>
        <p:blipFill>
          <a:blip r:embed="rId2" cstate="print"/>
          <a:srcRect t="1239" r="1026"/>
          <a:stretch>
            <a:fillRect/>
          </a:stretch>
        </p:blipFill>
        <p:spPr bwMode="auto">
          <a:xfrm>
            <a:off x="1" y="1501854"/>
            <a:ext cx="7020271" cy="5356146"/>
          </a:xfrm>
          <a:prstGeom prst="rect">
            <a:avLst/>
          </a:prstGeom>
          <a:noFill/>
        </p:spPr>
      </p:pic>
    </p:spTree>
  </p:cSld>
  <p:clrMapOvr>
    <a:masterClrMapping/>
  </p:clrMapOvr>
  <p:transition advTm="7000"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7751970" y="548680"/>
            <a:ext cx="492443" cy="518457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2">
                    <a:lumMod val="75000"/>
                  </a:schemeClr>
                </a:solidFill>
              </a:rPr>
              <a:t>出 入 晋 唐</a:t>
            </a:r>
            <a:r>
              <a:rPr lang="en-US" altLang="zh-CN" sz="2000" b="1" dirty="0" smtClean="0">
                <a:solidFill>
                  <a:schemeClr val="bg2">
                    <a:lumMod val="75000"/>
                  </a:schemeClr>
                </a:solidFill>
              </a:rPr>
              <a:t>   </a:t>
            </a:r>
            <a:r>
              <a:rPr lang="zh-CN" altLang="en-US" sz="2000" b="1" dirty="0" smtClean="0">
                <a:solidFill>
                  <a:schemeClr val="bg2">
                    <a:lumMod val="75000"/>
                  </a:schemeClr>
                </a:solidFill>
              </a:rPr>
              <a:t>书 成 一 格</a:t>
            </a:r>
            <a:endParaRPr lang="zh-CN" altLang="en-US" sz="2000" b="1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278687" y="836712"/>
            <a:ext cx="461665" cy="453650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dirty="0" smtClean="0">
                <a:solidFill>
                  <a:srgbClr val="FF0000"/>
                </a:solidFill>
              </a:rPr>
              <a:t>董 其 昌 楷 书 </a:t>
            </a:r>
            <a:r>
              <a:rPr lang="en-US" altLang="zh-CN" dirty="0" smtClean="0">
                <a:solidFill>
                  <a:srgbClr val="FF0000"/>
                </a:solidFill>
              </a:rPr>
              <a:t>《 </a:t>
            </a:r>
            <a:r>
              <a:rPr lang="zh-CN" altLang="en-US" dirty="0" smtClean="0">
                <a:solidFill>
                  <a:srgbClr val="FF0000"/>
                </a:solidFill>
              </a:rPr>
              <a:t>燕 然 山 铭 </a:t>
            </a:r>
            <a:r>
              <a:rPr lang="en-US" altLang="zh-CN" dirty="0" smtClean="0">
                <a:solidFill>
                  <a:srgbClr val="FF0000"/>
                </a:solidFill>
              </a:rPr>
              <a:t>》 </a:t>
            </a:r>
            <a:r>
              <a:rPr lang="zh-CN" altLang="en-US" dirty="0" smtClean="0">
                <a:solidFill>
                  <a:srgbClr val="FF0000"/>
                </a:solidFill>
              </a:rPr>
              <a:t>卷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826314" y="1412776"/>
            <a:ext cx="553998" cy="417646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200" dirty="0" smtClean="0">
                <a:solidFill>
                  <a:schemeClr val="bg2">
                    <a:lumMod val="90000"/>
                  </a:schemeClr>
                </a:solidFill>
              </a:rPr>
              <a:t>明 （</a:t>
            </a:r>
            <a:r>
              <a:rPr lang="en-US" altLang="zh-CN" sz="1200" dirty="0" smtClean="0">
                <a:solidFill>
                  <a:schemeClr val="bg2">
                    <a:lumMod val="90000"/>
                  </a:schemeClr>
                </a:solidFill>
              </a:rPr>
              <a:t>1368—1644</a:t>
            </a:r>
            <a:r>
              <a:rPr lang="zh-CN" altLang="en-US" sz="1200" dirty="0" smtClean="0">
                <a:solidFill>
                  <a:schemeClr val="bg2">
                    <a:lumMod val="90000"/>
                  </a:schemeClr>
                </a:solidFill>
              </a:rPr>
              <a:t>）</a:t>
            </a:r>
            <a:endParaRPr lang="en-US" altLang="zh-CN" sz="1200" dirty="0" smtClean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zh-CN" altLang="en-US" sz="1200" dirty="0" smtClean="0">
                <a:solidFill>
                  <a:schemeClr val="bg2">
                    <a:lumMod val="90000"/>
                  </a:schemeClr>
                </a:solidFill>
              </a:rPr>
              <a:t>纵</a:t>
            </a:r>
            <a:r>
              <a:rPr lang="en-US" altLang="zh-CN" sz="1200" dirty="0" smtClean="0">
                <a:solidFill>
                  <a:schemeClr val="bg2">
                    <a:lumMod val="90000"/>
                  </a:schemeClr>
                </a:solidFill>
              </a:rPr>
              <a:t>38.3</a:t>
            </a:r>
            <a:r>
              <a:rPr lang="zh-CN" altLang="en-US" sz="1200" dirty="0" smtClean="0">
                <a:solidFill>
                  <a:schemeClr val="bg2">
                    <a:lumMod val="90000"/>
                  </a:schemeClr>
                </a:solidFill>
              </a:rPr>
              <a:t>厘 米 ， 横</a:t>
            </a:r>
            <a:r>
              <a:rPr lang="en-US" altLang="zh-CN" sz="1200" dirty="0" smtClean="0">
                <a:solidFill>
                  <a:schemeClr val="bg2">
                    <a:lumMod val="90000"/>
                  </a:schemeClr>
                </a:solidFill>
              </a:rPr>
              <a:t>805</a:t>
            </a:r>
            <a:r>
              <a:rPr lang="zh-CN" altLang="en-US" sz="1200" dirty="0" smtClean="0">
                <a:solidFill>
                  <a:schemeClr val="bg2">
                    <a:lumMod val="90000"/>
                  </a:schemeClr>
                </a:solidFill>
              </a:rPr>
              <a:t>厘 米</a:t>
            </a:r>
            <a:endParaRPr lang="zh-CN" altLang="en-US" sz="1200" dirty="0">
              <a:solidFill>
                <a:schemeClr val="bg2">
                  <a:lumMod val="90000"/>
                </a:schemeClr>
              </a:solidFill>
            </a:endParaRPr>
          </a:p>
        </p:txBody>
      </p:sp>
      <p:pic>
        <p:nvPicPr>
          <p:cNvPr id="50177" name="Picture 1" descr="C:\Users\surong\AppData\Roaming\Tencent\Users\461134251\QQ\WinTemp\RichOle\6~{M`TQHNL~N5SCPWZ7FG6R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7384"/>
            <a:ext cx="6156176" cy="2027851"/>
          </a:xfrm>
          <a:prstGeom prst="rect">
            <a:avLst/>
          </a:prstGeom>
          <a:noFill/>
        </p:spPr>
      </p:pic>
      <p:pic>
        <p:nvPicPr>
          <p:cNvPr id="50178" name="Picture 2" descr="C:\Users\surong\AppData\Roaming\Tencent\Users\461134251\QQ\WinTemp\RichOle\%X5JHHQ9YM@98%$LI(Z0O~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038121"/>
            <a:ext cx="6588224" cy="4847263"/>
          </a:xfrm>
          <a:prstGeom prst="rect">
            <a:avLst/>
          </a:prstGeom>
          <a:noFill/>
        </p:spPr>
      </p:pic>
    </p:spTree>
  </p:cSld>
  <p:clrMapOvr>
    <a:masterClrMapping/>
  </p:clrMapOvr>
  <p:transition advTm="7000"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51201" name="Picture 1" descr="C:\Users\surong\AppData\Roaming\Tencent\Users\461134251\QQ\WinTemp\RichOle\WKN(SI8[QYOSCUTDKA(PI]U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009" y="104809"/>
            <a:ext cx="9036495" cy="6636559"/>
          </a:xfrm>
          <a:prstGeom prst="rect">
            <a:avLst/>
          </a:prstGeom>
          <a:noFill/>
        </p:spPr>
      </p:pic>
    </p:spTree>
  </p:cSld>
  <p:clrMapOvr>
    <a:masterClrMapping/>
  </p:clrMapOvr>
  <p:transition advTm="7000"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7823984" y="620688"/>
            <a:ext cx="492443" cy="381642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2">
                    <a:lumMod val="75000"/>
                  </a:schemeClr>
                </a:solidFill>
              </a:rPr>
              <a:t>敷</a:t>
            </a:r>
            <a:r>
              <a:rPr lang="en-US" altLang="zh-CN" sz="2000" b="1" dirty="0" smtClean="0">
                <a:solidFill>
                  <a:schemeClr val="bg2">
                    <a:lumMod val="75000"/>
                  </a:schemeClr>
                </a:solidFill>
              </a:rPr>
              <a:t>  </a:t>
            </a:r>
            <a:r>
              <a:rPr lang="zh-CN" altLang="en-US" sz="2000" b="1" dirty="0" smtClean="0">
                <a:solidFill>
                  <a:schemeClr val="bg2">
                    <a:lumMod val="75000"/>
                  </a:schemeClr>
                </a:solidFill>
              </a:rPr>
              <a:t>彩 遥 想 九 成 宫</a:t>
            </a:r>
            <a:endParaRPr lang="zh-CN" altLang="en-US" sz="2000" b="1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380312" y="1844824"/>
            <a:ext cx="461665" cy="331236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dirty="0" smtClean="0">
                <a:solidFill>
                  <a:srgbClr val="FF0000"/>
                </a:solidFill>
              </a:rPr>
              <a:t>袁 江 骊 山 避 暑 图 轴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898322" y="1844824"/>
            <a:ext cx="553998" cy="316835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200" dirty="0" smtClean="0">
                <a:solidFill>
                  <a:schemeClr val="bg2">
                    <a:lumMod val="90000"/>
                  </a:schemeClr>
                </a:solidFill>
              </a:rPr>
              <a:t>清（</a:t>
            </a:r>
            <a:r>
              <a:rPr lang="en-US" altLang="zh-CN" sz="1200" dirty="0" smtClean="0">
                <a:solidFill>
                  <a:schemeClr val="bg2">
                    <a:lumMod val="90000"/>
                  </a:schemeClr>
                </a:solidFill>
              </a:rPr>
              <a:t>1644—1911</a:t>
            </a:r>
            <a:r>
              <a:rPr lang="zh-CN" altLang="en-US" sz="1200" dirty="0" smtClean="0">
                <a:solidFill>
                  <a:schemeClr val="bg2">
                    <a:lumMod val="90000"/>
                  </a:schemeClr>
                </a:solidFill>
              </a:rPr>
              <a:t>）</a:t>
            </a:r>
            <a:endParaRPr lang="en-US" altLang="zh-CN" sz="1200" dirty="0" smtClean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zh-CN" altLang="en-US" sz="1200" dirty="0" smtClean="0">
                <a:solidFill>
                  <a:schemeClr val="bg2">
                    <a:lumMod val="90000"/>
                  </a:schemeClr>
                </a:solidFill>
              </a:rPr>
              <a:t>纵</a:t>
            </a:r>
            <a:r>
              <a:rPr lang="en-US" altLang="zh-CN" sz="1200" dirty="0" smtClean="0">
                <a:solidFill>
                  <a:schemeClr val="bg2">
                    <a:lumMod val="90000"/>
                  </a:schemeClr>
                </a:solidFill>
              </a:rPr>
              <a:t>224</a:t>
            </a:r>
            <a:r>
              <a:rPr lang="zh-CN" altLang="en-US" sz="1200" dirty="0" smtClean="0">
                <a:solidFill>
                  <a:schemeClr val="bg2">
                    <a:lumMod val="90000"/>
                  </a:schemeClr>
                </a:solidFill>
              </a:rPr>
              <a:t>厘 米 ， 横</a:t>
            </a:r>
            <a:r>
              <a:rPr lang="en-US" altLang="zh-CN" sz="1200" dirty="0" smtClean="0">
                <a:solidFill>
                  <a:schemeClr val="bg2">
                    <a:lumMod val="90000"/>
                  </a:schemeClr>
                </a:solidFill>
              </a:rPr>
              <a:t>134</a:t>
            </a:r>
            <a:r>
              <a:rPr lang="zh-CN" altLang="en-US" sz="1200" dirty="0" smtClean="0">
                <a:solidFill>
                  <a:schemeClr val="bg2">
                    <a:lumMod val="90000"/>
                  </a:schemeClr>
                </a:solidFill>
              </a:rPr>
              <a:t>厘 米</a:t>
            </a:r>
            <a:endParaRPr lang="zh-CN" altLang="en-US" sz="1200" dirty="0">
              <a:solidFill>
                <a:schemeClr val="bg2">
                  <a:lumMod val="90000"/>
                </a:schemeClr>
              </a:solidFill>
            </a:endParaRPr>
          </a:p>
        </p:txBody>
      </p:sp>
      <p:pic>
        <p:nvPicPr>
          <p:cNvPr id="532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736" y="-27384"/>
            <a:ext cx="4079691" cy="68915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7000"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雄 伟 跌 宕</a:t>
            </a:r>
          </a:p>
          <a:p>
            <a:pPr algn="ctr"/>
            <a:r>
              <a:rPr lang="zh-CN" altLang="en-US" dirty="0" smtClean="0"/>
              <a:t>奇 态 横 生</a:t>
            </a:r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7823973" y="764704"/>
            <a:ext cx="492443" cy="367240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2">
                    <a:lumMod val="75000"/>
                  </a:schemeClr>
                </a:solidFill>
              </a:rPr>
              <a:t>织 绣 绝 品</a:t>
            </a:r>
            <a:r>
              <a:rPr lang="en-US" altLang="zh-CN" sz="2000" b="1" dirty="0" smtClean="0">
                <a:solidFill>
                  <a:schemeClr val="bg2">
                    <a:lumMod val="75000"/>
                  </a:schemeClr>
                </a:solidFill>
              </a:rPr>
              <a:t>  </a:t>
            </a:r>
            <a:r>
              <a:rPr lang="zh-CN" altLang="en-US" sz="2000" b="1" dirty="0" smtClean="0">
                <a:solidFill>
                  <a:schemeClr val="bg2">
                    <a:lumMod val="75000"/>
                  </a:schemeClr>
                </a:solidFill>
              </a:rPr>
              <a:t>双 塔 遗 珍</a:t>
            </a:r>
            <a:endParaRPr lang="zh-CN" altLang="en-US" sz="2000" b="1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452320" y="1628800"/>
            <a:ext cx="430887" cy="266429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600" dirty="0" smtClean="0">
                <a:solidFill>
                  <a:srgbClr val="FF0000"/>
                </a:solidFill>
              </a:rPr>
              <a:t>火焰 纹 堆 补 绣 僧 帽</a:t>
            </a:r>
            <a:endParaRPr lang="zh-CN" altLang="en-US" sz="1600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804248" y="1628800"/>
            <a:ext cx="738664" cy="580526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200" dirty="0" smtClean="0">
                <a:solidFill>
                  <a:schemeClr val="bg2">
                    <a:lumMod val="90000"/>
                  </a:schemeClr>
                </a:solidFill>
              </a:rPr>
              <a:t>蒙古 蒙 哥 汗 七 年 （</a:t>
            </a:r>
            <a:r>
              <a:rPr lang="en-US" altLang="zh-CN" sz="1200" dirty="0" smtClean="0">
                <a:solidFill>
                  <a:schemeClr val="bg2">
                    <a:lumMod val="90000"/>
                  </a:schemeClr>
                </a:solidFill>
              </a:rPr>
              <a:t>1257</a:t>
            </a:r>
            <a:r>
              <a:rPr lang="zh-CN" altLang="en-US" sz="1200" dirty="0" smtClean="0">
                <a:solidFill>
                  <a:schemeClr val="bg2">
                    <a:lumMod val="90000"/>
                  </a:schemeClr>
                </a:solidFill>
              </a:rPr>
              <a:t>）</a:t>
            </a:r>
          </a:p>
          <a:p>
            <a:r>
              <a:rPr lang="zh-CN" altLang="en-US" sz="1200" dirty="0" smtClean="0">
                <a:solidFill>
                  <a:schemeClr val="bg2">
                    <a:lumMod val="90000"/>
                  </a:schemeClr>
                </a:solidFill>
              </a:rPr>
              <a:t>长</a:t>
            </a:r>
            <a:r>
              <a:rPr lang="en-US" altLang="zh-CN" sz="1200" dirty="0" smtClean="0">
                <a:solidFill>
                  <a:schemeClr val="bg2">
                    <a:lumMod val="90000"/>
                  </a:schemeClr>
                </a:solidFill>
              </a:rPr>
              <a:t>56</a:t>
            </a:r>
            <a:r>
              <a:rPr lang="zh-CN" altLang="en-US" sz="1200" dirty="0" smtClean="0">
                <a:solidFill>
                  <a:schemeClr val="bg2">
                    <a:lumMod val="90000"/>
                  </a:schemeClr>
                </a:solidFill>
              </a:rPr>
              <a:t>厘 米 ， 宽</a:t>
            </a:r>
            <a:r>
              <a:rPr lang="en-US" altLang="zh-CN" sz="1200" dirty="0" smtClean="0">
                <a:solidFill>
                  <a:schemeClr val="bg2">
                    <a:lumMod val="90000"/>
                  </a:schemeClr>
                </a:solidFill>
              </a:rPr>
              <a:t>21.4</a:t>
            </a:r>
            <a:r>
              <a:rPr lang="zh-CN" altLang="en-US" sz="1200" dirty="0" smtClean="0">
                <a:solidFill>
                  <a:schemeClr val="bg2">
                    <a:lumMod val="90000"/>
                  </a:schemeClr>
                </a:solidFill>
              </a:rPr>
              <a:t>厘 米</a:t>
            </a:r>
            <a:endParaRPr lang="en-US" altLang="zh-CN" sz="1200" dirty="0" smtClean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altLang="zh-CN" sz="1200" dirty="0" smtClean="0">
                <a:solidFill>
                  <a:schemeClr val="bg2">
                    <a:lumMod val="90000"/>
                  </a:schemeClr>
                </a:solidFill>
              </a:rPr>
              <a:t>1955</a:t>
            </a:r>
            <a:r>
              <a:rPr lang="zh-CN" altLang="en-US" sz="1200" dirty="0" smtClean="0">
                <a:solidFill>
                  <a:schemeClr val="bg2">
                    <a:lumMod val="90000"/>
                  </a:schemeClr>
                </a:solidFill>
              </a:rPr>
              <a:t>年北京西长安街庆寿寺海云禅师塔基出土</a:t>
            </a:r>
            <a:endParaRPr lang="zh-CN" altLang="en-US" sz="1200" dirty="0">
              <a:solidFill>
                <a:schemeClr val="bg2">
                  <a:lumMod val="90000"/>
                </a:schemeClr>
              </a:solidFill>
            </a:endParaRPr>
          </a:p>
        </p:txBody>
      </p:sp>
      <p:pic>
        <p:nvPicPr>
          <p:cNvPr id="32769" name="Picture 1" descr="C:\Users\surong\AppData\Roaming\Tencent\Users\461134251\QQ\WinTemp\RichOle\0[`3%S8P0XGMD$13{BNO63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38100"/>
            <a:ext cx="5257800" cy="6819900"/>
          </a:xfrm>
          <a:prstGeom prst="rect">
            <a:avLst/>
          </a:prstGeom>
          <a:noFill/>
        </p:spPr>
      </p:pic>
      <p:sp>
        <p:nvSpPr>
          <p:cNvPr id="9" name="圆角矩形 8"/>
          <p:cNvSpPr/>
          <p:nvPr/>
        </p:nvSpPr>
        <p:spPr>
          <a:xfrm>
            <a:off x="467544" y="332656"/>
            <a:ext cx="2952328" cy="576064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/>
              <a:t>杂项篇</a:t>
            </a:r>
            <a:endParaRPr lang="zh-CN" altLang="en-US" b="1" dirty="0"/>
          </a:p>
        </p:txBody>
      </p:sp>
    </p:spTree>
  </p:cSld>
  <p:clrMapOvr>
    <a:masterClrMapping/>
  </p:clrMapOvr>
  <p:transition advClick="0" advTm="7000"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7884368" y="836712"/>
            <a:ext cx="492443" cy="417646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2">
                    <a:lumMod val="75000"/>
                  </a:schemeClr>
                </a:solidFill>
              </a:rPr>
              <a:t>嫦 娥 安 系 广 寒 宫</a:t>
            </a:r>
            <a:endParaRPr lang="zh-CN" altLang="en-US" sz="2000" b="1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452320" y="1844824"/>
            <a:ext cx="461665" cy="381642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dirty="0" smtClean="0">
                <a:solidFill>
                  <a:srgbClr val="FF0000"/>
                </a:solidFill>
              </a:rPr>
              <a:t>嵌螺 钿 广 寒 宫 图 漆 器 残 片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844898" y="1844824"/>
            <a:ext cx="738664" cy="453650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200" dirty="0" smtClean="0">
                <a:solidFill>
                  <a:schemeClr val="bg2">
                    <a:lumMod val="90000"/>
                  </a:schemeClr>
                </a:solidFill>
              </a:rPr>
              <a:t> 元（</a:t>
            </a:r>
            <a:r>
              <a:rPr lang="en-US" altLang="zh-CN" sz="1200" dirty="0" smtClean="0">
                <a:solidFill>
                  <a:schemeClr val="bg2">
                    <a:lumMod val="90000"/>
                  </a:schemeClr>
                </a:solidFill>
              </a:rPr>
              <a:t>1271—1368</a:t>
            </a:r>
            <a:r>
              <a:rPr lang="zh-CN" altLang="en-US" sz="1200" dirty="0" smtClean="0">
                <a:solidFill>
                  <a:schemeClr val="bg2">
                    <a:lumMod val="90000"/>
                  </a:schemeClr>
                </a:solidFill>
              </a:rPr>
              <a:t>）</a:t>
            </a:r>
            <a:endParaRPr lang="en-US" altLang="zh-CN" sz="1200" dirty="0" smtClean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zh-CN" altLang="en-US" sz="1200" dirty="0" smtClean="0">
                <a:solidFill>
                  <a:schemeClr val="bg2">
                    <a:lumMod val="90000"/>
                  </a:schemeClr>
                </a:solidFill>
              </a:rPr>
              <a:t>长</a:t>
            </a:r>
            <a:r>
              <a:rPr lang="en-US" altLang="zh-CN" sz="1200" dirty="0" smtClean="0">
                <a:solidFill>
                  <a:schemeClr val="bg2">
                    <a:lumMod val="90000"/>
                  </a:schemeClr>
                </a:solidFill>
              </a:rPr>
              <a:t>22</a:t>
            </a:r>
            <a:r>
              <a:rPr lang="zh-CN" altLang="en-US" sz="1200" dirty="0" smtClean="0">
                <a:solidFill>
                  <a:schemeClr val="bg2">
                    <a:lumMod val="90000"/>
                  </a:schemeClr>
                </a:solidFill>
              </a:rPr>
              <a:t>厘 米 ， 高</a:t>
            </a:r>
            <a:r>
              <a:rPr lang="en-US" altLang="zh-CN" sz="1200" dirty="0" smtClean="0">
                <a:solidFill>
                  <a:schemeClr val="bg2">
                    <a:lumMod val="90000"/>
                  </a:schemeClr>
                </a:solidFill>
              </a:rPr>
              <a:t>12.5</a:t>
            </a:r>
            <a:r>
              <a:rPr lang="zh-CN" altLang="en-US" sz="1200" dirty="0" smtClean="0">
                <a:solidFill>
                  <a:schemeClr val="bg2">
                    <a:lumMod val="90000"/>
                  </a:schemeClr>
                </a:solidFill>
              </a:rPr>
              <a:t>厘 米</a:t>
            </a:r>
            <a:endParaRPr lang="en-US" altLang="zh-CN" sz="1200" dirty="0" smtClean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zh-CN" altLang="en-US" sz="1200" dirty="0" smtClean="0">
                <a:solidFill>
                  <a:schemeClr val="bg2">
                    <a:lumMod val="90000"/>
                  </a:schemeClr>
                </a:solidFill>
              </a:rPr>
              <a:t>北京 西 城 区 后 英 房 元 大 都 遗 址 出 土</a:t>
            </a:r>
            <a:endParaRPr lang="zh-CN" altLang="en-US" sz="1200" dirty="0">
              <a:solidFill>
                <a:schemeClr val="bg2">
                  <a:lumMod val="90000"/>
                </a:schemeClr>
              </a:solidFill>
            </a:endParaRPr>
          </a:p>
        </p:txBody>
      </p:sp>
      <p:pic>
        <p:nvPicPr>
          <p:cNvPr id="41985" name="Picture 1" descr="C:\Users\surong\AppData\Roaming\Tencent\Users\461134251\QQ\WinTemp\RichOle\)80J]_1W$_@9`H6WU3(1F_U.png"/>
          <p:cNvPicPr>
            <a:picLocks noChangeAspect="1" noChangeArrowheads="1"/>
          </p:cNvPicPr>
          <p:nvPr/>
        </p:nvPicPr>
        <p:blipFill>
          <a:blip r:embed="rId2" cstate="print"/>
          <a:srcRect l="6160" t="7096" r="936"/>
          <a:stretch>
            <a:fillRect/>
          </a:stretch>
        </p:blipFill>
        <p:spPr bwMode="auto">
          <a:xfrm>
            <a:off x="1331640" y="1700808"/>
            <a:ext cx="5544616" cy="3854554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700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07" y="260648"/>
            <a:ext cx="9144407" cy="61258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6000">
    <p:dissolve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7967993" y="548680"/>
            <a:ext cx="492443" cy="388843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2">
                    <a:lumMod val="75000"/>
                  </a:schemeClr>
                </a:solidFill>
              </a:rPr>
              <a:t> 八 方</a:t>
            </a:r>
            <a:r>
              <a:rPr lang="en-US" altLang="zh-CN" sz="2000" b="1" dirty="0" smtClean="0"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lang="zh-CN" altLang="en-US" sz="2000" b="1" dirty="0" smtClean="0">
                <a:solidFill>
                  <a:schemeClr val="bg2">
                    <a:lumMod val="75000"/>
                  </a:schemeClr>
                </a:solidFill>
              </a:rPr>
              <a:t>金 盘 聚 众 仙</a:t>
            </a:r>
            <a:endParaRPr lang="zh-CN" altLang="en-US" sz="2000" b="1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422703" y="1628800"/>
            <a:ext cx="461665" cy="417646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dirty="0" smtClean="0">
                <a:solidFill>
                  <a:srgbClr val="FF0000"/>
                </a:solidFill>
              </a:rPr>
              <a:t>簪</a:t>
            </a:r>
            <a:r>
              <a:rPr lang="en-US" altLang="zh-CN" dirty="0" smtClean="0">
                <a:solidFill>
                  <a:srgbClr val="FF0000"/>
                </a:solidFill>
              </a:rPr>
              <a:t> </a:t>
            </a:r>
            <a:r>
              <a:rPr lang="zh-CN" altLang="en-US" dirty="0" smtClean="0">
                <a:solidFill>
                  <a:srgbClr val="FF0000"/>
                </a:solidFill>
              </a:rPr>
              <a:t>花 山 水 人 物 金 八 方 盘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835606" y="1628800"/>
            <a:ext cx="738664" cy="432048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200" dirty="0" smtClean="0">
                <a:solidFill>
                  <a:schemeClr val="bg2">
                    <a:lumMod val="90000"/>
                  </a:schemeClr>
                </a:solidFill>
              </a:rPr>
              <a:t>明 （</a:t>
            </a:r>
            <a:r>
              <a:rPr lang="en-US" altLang="zh-CN" sz="1200" dirty="0" smtClean="0">
                <a:solidFill>
                  <a:schemeClr val="bg2">
                    <a:lumMod val="90000"/>
                  </a:schemeClr>
                </a:solidFill>
              </a:rPr>
              <a:t>1368—1644</a:t>
            </a:r>
            <a:r>
              <a:rPr lang="zh-CN" altLang="en-US" sz="1200" dirty="0" smtClean="0">
                <a:solidFill>
                  <a:schemeClr val="bg2">
                    <a:lumMod val="90000"/>
                  </a:schemeClr>
                </a:solidFill>
              </a:rPr>
              <a:t>）</a:t>
            </a:r>
          </a:p>
          <a:p>
            <a:r>
              <a:rPr lang="zh-CN" altLang="en-US" sz="1200" dirty="0" smtClean="0">
                <a:solidFill>
                  <a:schemeClr val="bg2">
                    <a:lumMod val="90000"/>
                  </a:schemeClr>
                </a:solidFill>
              </a:rPr>
              <a:t>径</a:t>
            </a:r>
            <a:r>
              <a:rPr lang="en-US" altLang="zh-CN" sz="1200" dirty="0" smtClean="0">
                <a:solidFill>
                  <a:schemeClr val="bg2">
                    <a:lumMod val="90000"/>
                  </a:schemeClr>
                </a:solidFill>
              </a:rPr>
              <a:t>16.2</a:t>
            </a:r>
            <a:r>
              <a:rPr lang="zh-CN" altLang="en-US" sz="1200" dirty="0" smtClean="0">
                <a:solidFill>
                  <a:schemeClr val="bg2">
                    <a:lumMod val="90000"/>
                  </a:schemeClr>
                </a:solidFill>
              </a:rPr>
              <a:t>厘 米 ， 高</a:t>
            </a:r>
            <a:r>
              <a:rPr lang="en-US" altLang="zh-CN" sz="1200" dirty="0" smtClean="0">
                <a:solidFill>
                  <a:schemeClr val="bg2">
                    <a:lumMod val="90000"/>
                  </a:schemeClr>
                </a:solidFill>
              </a:rPr>
              <a:t>0.9</a:t>
            </a:r>
            <a:r>
              <a:rPr lang="zh-CN" altLang="en-US" sz="1200" dirty="0" smtClean="0">
                <a:solidFill>
                  <a:schemeClr val="bg2">
                    <a:lumMod val="90000"/>
                  </a:schemeClr>
                </a:solidFill>
              </a:rPr>
              <a:t>厘 米</a:t>
            </a:r>
            <a:endParaRPr lang="en-US" altLang="zh-CN" sz="1200" dirty="0" smtClean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altLang="zh-CN" sz="1200" dirty="0" smtClean="0">
                <a:solidFill>
                  <a:schemeClr val="bg2">
                    <a:lumMod val="90000"/>
                  </a:schemeClr>
                </a:solidFill>
              </a:rPr>
              <a:t>1957</a:t>
            </a:r>
            <a:r>
              <a:rPr lang="zh-CN" altLang="en-US" sz="1200" dirty="0" smtClean="0">
                <a:solidFill>
                  <a:schemeClr val="bg2">
                    <a:lumMod val="90000"/>
                  </a:schemeClr>
                </a:solidFill>
              </a:rPr>
              <a:t>年 北 京 丰 台 区 右 安 门 外 东 庄 万 贵 墓 出 土</a:t>
            </a:r>
            <a:endParaRPr lang="zh-CN" altLang="en-US" sz="1200" dirty="0">
              <a:solidFill>
                <a:schemeClr val="bg2">
                  <a:lumMod val="90000"/>
                </a:schemeClr>
              </a:solidFill>
            </a:endParaRPr>
          </a:p>
        </p:txBody>
      </p:sp>
      <p:pic>
        <p:nvPicPr>
          <p:cNvPr id="47105" name="Picture 1" descr="C:\Users\surong\AppData\Roaming\Tencent\Users\461134251\QQ\WinTemp\RichOle\83NTIZ4ITNN[IP[XWCJOXML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696" y="1052736"/>
            <a:ext cx="4392090" cy="432048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7000"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7679957" y="548680"/>
            <a:ext cx="492443" cy="453650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2">
                    <a:lumMod val="75000"/>
                  </a:schemeClr>
                </a:solidFill>
              </a:rPr>
              <a:t>吉 服 一 套 涵 万 物</a:t>
            </a:r>
            <a:endParaRPr lang="zh-CN" altLang="en-US" sz="2000" b="1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236296" y="1556792"/>
            <a:ext cx="461665" cy="280831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b="1" dirty="0" smtClean="0">
                <a:solidFill>
                  <a:srgbClr val="FF0000"/>
                </a:solidFill>
              </a:rPr>
              <a:t>缂丝 十 二 章 龙 袍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826314" y="1556792"/>
            <a:ext cx="553998" cy="374441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200" dirty="0" smtClean="0">
                <a:solidFill>
                  <a:schemeClr val="bg2">
                    <a:lumMod val="90000"/>
                  </a:schemeClr>
                </a:solidFill>
              </a:rPr>
              <a:t>清 乾 隆 （</a:t>
            </a:r>
            <a:r>
              <a:rPr lang="en-US" altLang="zh-CN" sz="1200" dirty="0" smtClean="0">
                <a:solidFill>
                  <a:schemeClr val="bg2">
                    <a:lumMod val="90000"/>
                  </a:schemeClr>
                </a:solidFill>
              </a:rPr>
              <a:t>1736—1795</a:t>
            </a:r>
            <a:r>
              <a:rPr lang="zh-CN" altLang="en-US" sz="1200" dirty="0" smtClean="0">
                <a:solidFill>
                  <a:schemeClr val="bg2">
                    <a:lumMod val="90000"/>
                  </a:schemeClr>
                </a:solidFill>
              </a:rPr>
              <a:t>）</a:t>
            </a:r>
          </a:p>
          <a:p>
            <a:r>
              <a:rPr lang="zh-CN" altLang="en-US" sz="1200" dirty="0" smtClean="0">
                <a:solidFill>
                  <a:schemeClr val="bg2">
                    <a:lumMod val="90000"/>
                  </a:schemeClr>
                </a:solidFill>
              </a:rPr>
              <a:t>身 长</a:t>
            </a:r>
            <a:r>
              <a:rPr lang="en-US" altLang="zh-CN" sz="1200" dirty="0" smtClean="0">
                <a:solidFill>
                  <a:schemeClr val="bg2">
                    <a:lumMod val="90000"/>
                  </a:schemeClr>
                </a:solidFill>
              </a:rPr>
              <a:t>148</a:t>
            </a:r>
            <a:r>
              <a:rPr lang="zh-CN" altLang="en-US" sz="1200" dirty="0" smtClean="0">
                <a:solidFill>
                  <a:schemeClr val="bg2">
                    <a:lumMod val="90000"/>
                  </a:schemeClr>
                </a:solidFill>
              </a:rPr>
              <a:t>厘 米 ， 两 袖 长</a:t>
            </a:r>
            <a:r>
              <a:rPr lang="en-US" altLang="zh-CN" sz="1200" dirty="0" smtClean="0">
                <a:solidFill>
                  <a:schemeClr val="bg2">
                    <a:lumMod val="90000"/>
                  </a:schemeClr>
                </a:solidFill>
              </a:rPr>
              <a:t>198</a:t>
            </a:r>
            <a:r>
              <a:rPr lang="zh-CN" altLang="en-US" sz="1200" dirty="0" smtClean="0">
                <a:solidFill>
                  <a:schemeClr val="bg2">
                    <a:lumMod val="90000"/>
                  </a:schemeClr>
                </a:solidFill>
              </a:rPr>
              <a:t>厘 米</a:t>
            </a:r>
            <a:endParaRPr lang="zh-CN" altLang="en-US" sz="1200" dirty="0">
              <a:solidFill>
                <a:schemeClr val="bg2">
                  <a:lumMod val="90000"/>
                </a:schemeClr>
              </a:solidFill>
            </a:endParaRPr>
          </a:p>
        </p:txBody>
      </p:sp>
      <p:pic>
        <p:nvPicPr>
          <p:cNvPr id="58371" name="Picture 3" descr="C:\Users\surong\AppData\Roaming\Tencent\Users\461134251\QQ\WinTemp\RichOle\{]1RGTRR$Q8J3141QYBWSE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96752"/>
            <a:ext cx="6239648" cy="5470376"/>
          </a:xfrm>
          <a:prstGeom prst="rect">
            <a:avLst/>
          </a:prstGeom>
          <a:noFill/>
        </p:spPr>
      </p:pic>
    </p:spTree>
  </p:cSld>
  <p:clrMapOvr>
    <a:masterClrMapping/>
  </p:clrMapOvr>
  <p:transition advTm="7000"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59832" y="490686"/>
            <a:ext cx="2718701" cy="6367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6096942" y="1484784"/>
            <a:ext cx="923330" cy="489654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200" dirty="0" smtClean="0">
                <a:solidFill>
                  <a:schemeClr val="bg2">
                    <a:lumMod val="90000"/>
                  </a:schemeClr>
                </a:solidFill>
              </a:rPr>
              <a:t>西晋永嘉元年（</a:t>
            </a:r>
            <a:r>
              <a:rPr lang="en-US" altLang="zh-CN" sz="1200" dirty="0" smtClean="0">
                <a:solidFill>
                  <a:schemeClr val="bg2">
                    <a:lumMod val="90000"/>
                  </a:schemeClr>
                </a:solidFill>
              </a:rPr>
              <a:t>307）</a:t>
            </a:r>
          </a:p>
          <a:p>
            <a:r>
              <a:rPr lang="zh-CN" altLang="en-US" sz="1200" dirty="0" smtClean="0">
                <a:solidFill>
                  <a:schemeClr val="bg2">
                    <a:lumMod val="90000"/>
                  </a:schemeClr>
                </a:solidFill>
              </a:rPr>
              <a:t>墓志：长</a:t>
            </a:r>
            <a:r>
              <a:rPr lang="en-US" altLang="zh-CN" sz="1200" dirty="0" smtClean="0">
                <a:solidFill>
                  <a:schemeClr val="bg2">
                    <a:lumMod val="90000"/>
                  </a:schemeClr>
                </a:solidFill>
              </a:rPr>
              <a:t>131.2</a:t>
            </a:r>
            <a:r>
              <a:rPr lang="zh-CN" altLang="en-US" sz="1200" dirty="0" smtClean="0">
                <a:solidFill>
                  <a:schemeClr val="bg2">
                    <a:lumMod val="90000"/>
                  </a:schemeClr>
                </a:solidFill>
              </a:rPr>
              <a:t>厘米，宽</a:t>
            </a:r>
            <a:r>
              <a:rPr lang="en-US" altLang="zh-CN" sz="1200" dirty="0" smtClean="0">
                <a:solidFill>
                  <a:schemeClr val="bg2">
                    <a:lumMod val="90000"/>
                  </a:schemeClr>
                </a:solidFill>
              </a:rPr>
              <a:t>57</a:t>
            </a:r>
            <a:r>
              <a:rPr lang="zh-CN" altLang="en-US" sz="1200" dirty="0" smtClean="0">
                <a:solidFill>
                  <a:schemeClr val="bg2">
                    <a:lumMod val="90000"/>
                  </a:schemeClr>
                </a:solidFill>
              </a:rPr>
              <a:t>厘米</a:t>
            </a:r>
            <a:endParaRPr lang="en-US" altLang="zh-CN" sz="1200" dirty="0" smtClean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zh-CN" altLang="en-US" sz="1200" dirty="0" smtClean="0">
                <a:solidFill>
                  <a:schemeClr val="bg2">
                    <a:lumMod val="90000"/>
                  </a:schemeClr>
                </a:solidFill>
              </a:rPr>
              <a:t>骨尺：</a:t>
            </a:r>
            <a:r>
              <a:rPr lang="en-US" altLang="zh-CN" sz="1200" dirty="0" smtClean="0">
                <a:solidFill>
                  <a:schemeClr val="bg2">
                    <a:lumMod val="90000"/>
                  </a:schemeClr>
                </a:solidFill>
              </a:rPr>
              <a:t>23.8</a:t>
            </a:r>
            <a:r>
              <a:rPr lang="zh-CN" altLang="en-US" sz="1200" dirty="0" smtClean="0">
                <a:solidFill>
                  <a:schemeClr val="bg2">
                    <a:lumMod val="90000"/>
                  </a:schemeClr>
                </a:solidFill>
              </a:rPr>
              <a:t>厘米，宽</a:t>
            </a:r>
            <a:r>
              <a:rPr lang="en-US" altLang="zh-CN" sz="1200" dirty="0" smtClean="0">
                <a:solidFill>
                  <a:schemeClr val="bg2">
                    <a:lumMod val="90000"/>
                  </a:schemeClr>
                </a:solidFill>
              </a:rPr>
              <a:t>1.8</a:t>
            </a:r>
            <a:r>
              <a:rPr lang="zh-CN" altLang="en-US" sz="1200" dirty="0" smtClean="0">
                <a:solidFill>
                  <a:schemeClr val="bg2">
                    <a:lumMod val="90000"/>
                  </a:schemeClr>
                </a:solidFill>
              </a:rPr>
              <a:t>厘米</a:t>
            </a:r>
            <a:endParaRPr lang="en-US" altLang="zh-CN" sz="1200" dirty="0" smtClean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altLang="zh-CN" sz="1200" dirty="0" smtClean="0">
                <a:solidFill>
                  <a:schemeClr val="bg2">
                    <a:lumMod val="90000"/>
                  </a:schemeClr>
                </a:solidFill>
              </a:rPr>
              <a:t>1965</a:t>
            </a:r>
            <a:r>
              <a:rPr lang="zh-CN" altLang="en-US" sz="1200" dirty="0" smtClean="0">
                <a:solidFill>
                  <a:schemeClr val="bg2">
                    <a:lumMod val="90000"/>
                  </a:schemeClr>
                </a:solidFill>
              </a:rPr>
              <a:t>年 北 京 八 宝 山 革 命 公墓 西 地 铁 工 地 （ 华 芳 墓 ） 出土</a:t>
            </a:r>
            <a:endParaRPr lang="zh-CN" altLang="en-US" sz="1200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948264" y="1484784"/>
            <a:ext cx="738664" cy="396044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dirty="0" smtClean="0">
                <a:solidFill>
                  <a:srgbClr val="FF0000"/>
                </a:solidFill>
              </a:rPr>
              <a:t>幽州刺史王浚夫人华芳墓志</a:t>
            </a:r>
            <a:endParaRPr lang="en-US" altLang="zh-CN" dirty="0" smtClean="0">
              <a:solidFill>
                <a:srgbClr val="FF0000"/>
              </a:solidFill>
            </a:endParaRPr>
          </a:p>
          <a:p>
            <a:r>
              <a:rPr lang="zh-CN" altLang="en-US" dirty="0" smtClean="0">
                <a:solidFill>
                  <a:srgbClr val="FF0000"/>
                </a:solidFill>
              </a:rPr>
              <a:t>永嘉元年骨尺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967998" y="332656"/>
            <a:ext cx="492443" cy="280831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2">
                    <a:lumMod val="75000"/>
                  </a:schemeClr>
                </a:solidFill>
              </a:rPr>
              <a:t>华 芳 墓 藏    见 证 幽 蓟</a:t>
            </a:r>
            <a:endParaRPr lang="zh-CN" altLang="en-US" sz="2000" b="1" dirty="0">
              <a:solidFill>
                <a:schemeClr val="bg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 advClick="0" advTm="7000"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9457" name="Picture 1" descr="C:\Users\surong\AppData\Roaming\Tencent\Users\461134251\QQ\WinTemp\RichOle\9B@K`F0MECD2LZY~E{}{E_Y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7016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7884368" y="332656"/>
            <a:ext cx="492443" cy="381642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FKai-SB" pitchFamily="65" charset="-120"/>
                <a:ea typeface="DFKai-SB" pitchFamily="65" charset="-120"/>
                <a:cs typeface="Arial Unicode MS" pitchFamily="34" charset="-122"/>
              </a:rPr>
              <a:t>美人喜饰金臂钏</a:t>
            </a:r>
            <a:endParaRPr lang="zh-CN" altLang="en-US" sz="2000" b="1" dirty="0">
              <a:solidFill>
                <a:schemeClr val="bg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DFKai-SB" pitchFamily="65" charset="-120"/>
              <a:ea typeface="DFKai-SB" pitchFamily="65" charset="-120"/>
              <a:cs typeface="Arial Unicode MS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009819" y="1196752"/>
            <a:ext cx="984885" cy="489654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600" b="1" dirty="0" smtClean="0">
                <a:solidFill>
                  <a:srgbClr val="FF0000"/>
                </a:solidFill>
              </a:rPr>
              <a:t>金臂 钏</a:t>
            </a:r>
          </a:p>
          <a:p>
            <a:r>
              <a:rPr lang="zh-CN" altLang="en-US" sz="1200" dirty="0" smtClean="0">
                <a:solidFill>
                  <a:schemeClr val="bg2">
                    <a:lumMod val="90000"/>
                  </a:schemeClr>
                </a:solidFill>
              </a:rPr>
              <a:t>商 （ 公 元 前</a:t>
            </a:r>
            <a:r>
              <a:rPr lang="en-US" altLang="zh-CN" sz="1200" dirty="0" smtClean="0">
                <a:solidFill>
                  <a:schemeClr val="bg2">
                    <a:lumMod val="90000"/>
                  </a:schemeClr>
                </a:solidFill>
              </a:rPr>
              <a:t>16—</a:t>
            </a:r>
            <a:r>
              <a:rPr lang="zh-CN" altLang="en-US" sz="1200" dirty="0" smtClean="0">
                <a:solidFill>
                  <a:schemeClr val="bg2">
                    <a:lumMod val="90000"/>
                  </a:schemeClr>
                </a:solidFill>
              </a:rPr>
              <a:t>公 元 前</a:t>
            </a:r>
            <a:r>
              <a:rPr lang="en-US" altLang="zh-CN" sz="1200" dirty="0" smtClean="0">
                <a:solidFill>
                  <a:schemeClr val="bg2">
                    <a:lumMod val="90000"/>
                  </a:schemeClr>
                </a:solidFill>
              </a:rPr>
              <a:t>11</a:t>
            </a:r>
            <a:r>
              <a:rPr lang="zh-CN" altLang="en-US" sz="1200" dirty="0" smtClean="0">
                <a:solidFill>
                  <a:schemeClr val="bg2">
                    <a:lumMod val="90000"/>
                  </a:schemeClr>
                </a:solidFill>
              </a:rPr>
              <a:t>世 纪 ）</a:t>
            </a:r>
          </a:p>
          <a:p>
            <a:r>
              <a:rPr lang="zh-CN" altLang="en-US" sz="1200" dirty="0" smtClean="0">
                <a:solidFill>
                  <a:schemeClr val="bg2">
                    <a:lumMod val="90000"/>
                  </a:schemeClr>
                </a:solidFill>
              </a:rPr>
              <a:t>径</a:t>
            </a:r>
            <a:r>
              <a:rPr lang="en-US" altLang="zh-CN" sz="1200" dirty="0" smtClean="0">
                <a:solidFill>
                  <a:schemeClr val="bg2">
                    <a:lumMod val="90000"/>
                  </a:schemeClr>
                </a:solidFill>
              </a:rPr>
              <a:t>12.7</a:t>
            </a:r>
            <a:r>
              <a:rPr lang="zh-CN" altLang="en-US" sz="1200" dirty="0" smtClean="0">
                <a:solidFill>
                  <a:schemeClr val="bg2">
                    <a:lumMod val="90000"/>
                  </a:schemeClr>
                </a:solidFill>
              </a:rPr>
              <a:t>厘 米</a:t>
            </a:r>
          </a:p>
          <a:p>
            <a:r>
              <a:rPr lang="zh-CN" altLang="en-US" sz="1200" dirty="0" smtClean="0">
                <a:solidFill>
                  <a:schemeClr val="bg2">
                    <a:lumMod val="90000"/>
                  </a:schemeClr>
                </a:solidFill>
              </a:rPr>
              <a:t> </a:t>
            </a:r>
            <a:r>
              <a:rPr lang="en-US" altLang="zh-CN" sz="1200" dirty="0" smtClean="0">
                <a:solidFill>
                  <a:schemeClr val="bg2">
                    <a:lumMod val="90000"/>
                  </a:schemeClr>
                </a:solidFill>
              </a:rPr>
              <a:t>1977</a:t>
            </a:r>
            <a:r>
              <a:rPr lang="zh-CN" altLang="en-US" sz="1200" dirty="0" smtClean="0">
                <a:solidFill>
                  <a:schemeClr val="bg2">
                    <a:lumMod val="90000"/>
                  </a:schemeClr>
                </a:solidFill>
              </a:rPr>
              <a:t>年 北 京 平 谷 县 刘 家 河 商 墓 出 土</a:t>
            </a:r>
            <a:endParaRPr lang="zh-CN" altLang="en-US" sz="1200" dirty="0">
              <a:solidFill>
                <a:schemeClr val="bg2">
                  <a:lumMod val="90000"/>
                </a:schemeClr>
              </a:solidFill>
            </a:endParaRPr>
          </a:p>
        </p:txBody>
      </p:sp>
    </p:spTree>
  </p:cSld>
  <p:clrMapOvr>
    <a:masterClrMapping/>
  </p:clrMapOvr>
  <p:transition advTm="7000"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00392" y="980728"/>
            <a:ext cx="500458" cy="224676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solidFill>
                  <a:schemeClr val="bg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风</a:t>
            </a:r>
            <a:endParaRPr lang="en-US" altLang="zh-CN" sz="2000" b="1" dirty="0" smtClean="0">
              <a:solidFill>
                <a:schemeClr val="bg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zh-CN" altLang="en-US" sz="2000" b="1" dirty="0" smtClean="0">
                <a:solidFill>
                  <a:schemeClr val="bg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神 </a:t>
            </a:r>
            <a:endParaRPr lang="en-US" altLang="zh-CN" sz="2000" b="1" dirty="0" smtClean="0">
              <a:solidFill>
                <a:schemeClr val="bg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zh-CN" altLang="en-US" sz="2000" b="1" dirty="0" smtClean="0">
                <a:solidFill>
                  <a:schemeClr val="bg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骀 </a:t>
            </a:r>
            <a:endParaRPr lang="en-US" altLang="zh-CN" sz="2000" b="1" dirty="0" smtClean="0">
              <a:solidFill>
                <a:schemeClr val="bg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zh-CN" altLang="en-US" sz="2000" b="1" dirty="0" smtClean="0">
                <a:solidFill>
                  <a:schemeClr val="bg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荡 </a:t>
            </a:r>
            <a:endParaRPr lang="en-US" altLang="zh-CN" sz="2000" b="1" dirty="0" smtClean="0">
              <a:solidFill>
                <a:schemeClr val="bg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zh-CN" altLang="en-US" sz="2000" b="1" dirty="0" smtClean="0">
                <a:solidFill>
                  <a:schemeClr val="bg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气 </a:t>
            </a:r>
            <a:endParaRPr lang="en-US" altLang="zh-CN" sz="2000" b="1" dirty="0" smtClean="0">
              <a:solidFill>
                <a:schemeClr val="bg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zh-CN" altLang="en-US" sz="2000" b="1" dirty="0" smtClean="0">
                <a:solidFill>
                  <a:schemeClr val="bg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骨 </a:t>
            </a:r>
            <a:endParaRPr lang="en-US" altLang="zh-CN" sz="2000" b="1" dirty="0" smtClean="0">
              <a:solidFill>
                <a:schemeClr val="bg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zh-CN" altLang="en-US" sz="2000" b="1" dirty="0" smtClean="0">
                <a:solidFill>
                  <a:schemeClr val="bg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雄</a:t>
            </a:r>
            <a:endParaRPr lang="zh-CN" altLang="en-US" sz="2000" b="1" dirty="0">
              <a:solidFill>
                <a:schemeClr val="bg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9697" name="Picture 1" descr="C:\Users\surong\AppData\Roaming\Tencent\Users\461134251\QQ\WinTemp\RichOle\DP$@SOFFC%KXNJI170%EL2R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7384"/>
            <a:ext cx="6228184" cy="6905727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7001688" y="2060848"/>
            <a:ext cx="738664" cy="410445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200" dirty="0" smtClean="0">
                <a:solidFill>
                  <a:schemeClr val="bg2">
                    <a:lumMod val="90000"/>
                  </a:schemeClr>
                </a:solidFill>
              </a:rPr>
              <a:t>宋（</a:t>
            </a:r>
            <a:r>
              <a:rPr lang="en-US" altLang="zh-CN" sz="1200" dirty="0" smtClean="0">
                <a:solidFill>
                  <a:schemeClr val="bg2">
                    <a:lumMod val="90000"/>
                  </a:schemeClr>
                </a:solidFill>
              </a:rPr>
              <a:t>960—1279</a:t>
            </a:r>
            <a:r>
              <a:rPr lang="zh-CN" altLang="en-US" sz="1200" dirty="0" smtClean="0">
                <a:solidFill>
                  <a:schemeClr val="bg2">
                    <a:lumMod val="90000"/>
                  </a:schemeClr>
                </a:solidFill>
              </a:rPr>
              <a:t>）</a:t>
            </a:r>
          </a:p>
          <a:p>
            <a:r>
              <a:rPr lang="zh-CN" altLang="en-US" sz="1200" dirty="0" smtClean="0">
                <a:solidFill>
                  <a:schemeClr val="bg2">
                    <a:lumMod val="90000"/>
                  </a:schemeClr>
                </a:solidFill>
              </a:rPr>
              <a:t>长</a:t>
            </a:r>
            <a:r>
              <a:rPr lang="en-US" altLang="zh-CN" sz="1200" dirty="0" smtClean="0">
                <a:solidFill>
                  <a:schemeClr val="bg2">
                    <a:lumMod val="90000"/>
                  </a:schemeClr>
                </a:solidFill>
              </a:rPr>
              <a:t>29.5</a:t>
            </a:r>
            <a:r>
              <a:rPr lang="zh-CN" altLang="en-US" sz="1200" dirty="0" smtClean="0">
                <a:solidFill>
                  <a:schemeClr val="bg2">
                    <a:lumMod val="90000"/>
                  </a:schemeClr>
                </a:solidFill>
              </a:rPr>
              <a:t>厘 米 ， 宽</a:t>
            </a:r>
            <a:r>
              <a:rPr lang="en-US" altLang="zh-CN" sz="1200" dirty="0" smtClean="0">
                <a:solidFill>
                  <a:schemeClr val="bg2">
                    <a:lumMod val="90000"/>
                  </a:schemeClr>
                </a:solidFill>
              </a:rPr>
              <a:t>27</a:t>
            </a:r>
            <a:r>
              <a:rPr lang="zh-CN" altLang="en-US" sz="1200" dirty="0" smtClean="0">
                <a:solidFill>
                  <a:schemeClr val="bg2">
                    <a:lumMod val="90000"/>
                  </a:schemeClr>
                </a:solidFill>
              </a:rPr>
              <a:t>厘 米 ， 厚</a:t>
            </a:r>
            <a:r>
              <a:rPr lang="en-US" altLang="zh-CN" sz="1200" dirty="0" smtClean="0">
                <a:solidFill>
                  <a:schemeClr val="bg2">
                    <a:lumMod val="90000"/>
                  </a:schemeClr>
                </a:solidFill>
              </a:rPr>
              <a:t>1.2</a:t>
            </a:r>
            <a:r>
              <a:rPr lang="zh-CN" altLang="en-US" sz="1200" dirty="0" smtClean="0">
                <a:solidFill>
                  <a:schemeClr val="bg2">
                    <a:lumMod val="90000"/>
                  </a:schemeClr>
                </a:solidFill>
              </a:rPr>
              <a:t>厘 米</a:t>
            </a:r>
            <a:endParaRPr lang="en-US" altLang="zh-CN" sz="1200" dirty="0" smtClean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altLang="zh-CN" sz="1200" dirty="0" smtClean="0">
                <a:solidFill>
                  <a:schemeClr val="bg2">
                    <a:lumMod val="90000"/>
                  </a:schemeClr>
                </a:solidFill>
              </a:rPr>
              <a:t>1983</a:t>
            </a:r>
            <a:r>
              <a:rPr lang="zh-CN" altLang="en-US" sz="1200" dirty="0" smtClean="0">
                <a:solidFill>
                  <a:schemeClr val="bg2">
                    <a:lumMod val="90000"/>
                  </a:schemeClr>
                </a:solidFill>
              </a:rPr>
              <a:t>年 由 民 间 征 集 入 藏</a:t>
            </a:r>
            <a:endParaRPr lang="zh-CN" altLang="en-US" sz="1200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668344" y="2060848"/>
            <a:ext cx="430887" cy="144016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600" b="1" dirty="0" smtClean="0">
                <a:solidFill>
                  <a:srgbClr val="FF0000"/>
                </a:solidFill>
              </a:rPr>
              <a:t>玉版十三行</a:t>
            </a:r>
            <a:endParaRPr lang="zh-CN" altLang="en-US" sz="1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advClick="0" advTm="7000"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7186354" y="2132856"/>
            <a:ext cx="553998" cy="460851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200" dirty="0" smtClean="0">
                <a:solidFill>
                  <a:schemeClr val="bg2">
                    <a:lumMod val="90000"/>
                  </a:schemeClr>
                </a:solidFill>
              </a:rPr>
              <a:t>南宋 （</a:t>
            </a:r>
            <a:r>
              <a:rPr lang="en-US" altLang="zh-CN" sz="1200" dirty="0" smtClean="0">
                <a:solidFill>
                  <a:schemeClr val="bg2">
                    <a:lumMod val="90000"/>
                  </a:schemeClr>
                </a:solidFill>
              </a:rPr>
              <a:t>1127—1279</a:t>
            </a:r>
            <a:r>
              <a:rPr lang="zh-CN" altLang="en-US" sz="1200" dirty="0" smtClean="0">
                <a:solidFill>
                  <a:schemeClr val="bg2">
                    <a:lumMod val="90000"/>
                  </a:schemeClr>
                </a:solidFill>
              </a:rPr>
              <a:t>）</a:t>
            </a:r>
            <a:endParaRPr lang="en-US" altLang="zh-CN" sz="1200" dirty="0" smtClean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zh-CN" altLang="en-US" sz="1200" dirty="0" smtClean="0">
                <a:solidFill>
                  <a:schemeClr val="bg2">
                    <a:lumMod val="90000"/>
                  </a:schemeClr>
                </a:solidFill>
              </a:rPr>
              <a:t>长</a:t>
            </a:r>
            <a:r>
              <a:rPr lang="en-US" altLang="zh-CN" sz="1200" dirty="0" smtClean="0">
                <a:solidFill>
                  <a:schemeClr val="bg2">
                    <a:lumMod val="90000"/>
                  </a:schemeClr>
                </a:solidFill>
              </a:rPr>
              <a:t>62.5</a:t>
            </a:r>
            <a:r>
              <a:rPr lang="zh-CN" altLang="en-US" sz="1200" dirty="0" smtClean="0">
                <a:solidFill>
                  <a:schemeClr val="bg2">
                    <a:lumMod val="90000"/>
                  </a:schemeClr>
                </a:solidFill>
              </a:rPr>
              <a:t>厘 米 ， 宽</a:t>
            </a:r>
            <a:r>
              <a:rPr lang="en-US" altLang="zh-CN" sz="1200" dirty="0" smtClean="0">
                <a:solidFill>
                  <a:schemeClr val="bg2">
                    <a:lumMod val="90000"/>
                  </a:schemeClr>
                </a:solidFill>
              </a:rPr>
              <a:t>24.5</a:t>
            </a:r>
            <a:r>
              <a:rPr lang="zh-CN" altLang="en-US" sz="1200" dirty="0" smtClean="0">
                <a:solidFill>
                  <a:schemeClr val="bg2">
                    <a:lumMod val="90000"/>
                  </a:schemeClr>
                </a:solidFill>
              </a:rPr>
              <a:t>厘 米 ， 厚</a:t>
            </a:r>
            <a:r>
              <a:rPr lang="en-US" altLang="zh-CN" sz="1200" dirty="0" smtClean="0">
                <a:solidFill>
                  <a:schemeClr val="bg2">
                    <a:lumMod val="90000"/>
                  </a:schemeClr>
                </a:solidFill>
              </a:rPr>
              <a:t>11.3</a:t>
            </a:r>
            <a:r>
              <a:rPr lang="zh-CN" altLang="en-US" sz="1200" dirty="0" smtClean="0">
                <a:solidFill>
                  <a:schemeClr val="bg2">
                    <a:lumMod val="90000"/>
                  </a:schemeClr>
                </a:solidFill>
              </a:rPr>
              <a:t>厘 米</a:t>
            </a:r>
            <a:endParaRPr lang="zh-CN" altLang="en-US" sz="1200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596336" y="2060848"/>
            <a:ext cx="430887" cy="410445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600" dirty="0" smtClean="0">
                <a:solidFill>
                  <a:srgbClr val="FF0000"/>
                </a:solidFill>
              </a:rPr>
              <a:t> 贾似道刻本原石</a:t>
            </a:r>
            <a:r>
              <a:rPr lang="en-US" altLang="zh-CN" sz="1600" dirty="0" smtClean="0">
                <a:solidFill>
                  <a:srgbClr val="FF0000"/>
                </a:solidFill>
              </a:rPr>
              <a:t>《</a:t>
            </a:r>
            <a:r>
              <a:rPr lang="zh-CN" altLang="en-US" sz="1600" dirty="0" smtClean="0">
                <a:solidFill>
                  <a:srgbClr val="FF0000"/>
                </a:solidFill>
              </a:rPr>
              <a:t>宣示表</a:t>
            </a:r>
            <a:r>
              <a:rPr lang="en-US" altLang="zh-CN" sz="1600" dirty="0" smtClean="0">
                <a:solidFill>
                  <a:srgbClr val="FF0000"/>
                </a:solidFill>
              </a:rPr>
              <a:t>》</a:t>
            </a:r>
            <a:endParaRPr lang="zh-CN" altLang="en-US" sz="1600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997606" y="1052736"/>
            <a:ext cx="492443" cy="417646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2">
                    <a:lumMod val="75000"/>
                  </a:schemeClr>
                </a:solidFill>
              </a:rPr>
              <a:t>『 </a:t>
            </a:r>
            <a:r>
              <a:rPr lang="zh-CN" altLang="en-US" sz="2000" b="1" dirty="0" smtClean="0">
                <a:solidFill>
                  <a:schemeClr val="bg2">
                    <a:lumMod val="75000"/>
                  </a:schemeClr>
                </a:solidFill>
              </a:rPr>
              <a:t>楷 圣 </a:t>
            </a:r>
            <a:r>
              <a:rPr lang="en-US" altLang="zh-CN" sz="2000" b="1" dirty="0" smtClean="0">
                <a:solidFill>
                  <a:schemeClr val="bg2">
                    <a:lumMod val="75000"/>
                  </a:schemeClr>
                </a:solidFill>
              </a:rPr>
              <a:t>』 </a:t>
            </a:r>
            <a:r>
              <a:rPr lang="zh-CN" altLang="en-US" sz="2000" b="1" dirty="0" smtClean="0">
                <a:solidFill>
                  <a:schemeClr val="bg2">
                    <a:lumMod val="75000"/>
                  </a:schemeClr>
                </a:solidFill>
              </a:rPr>
              <a:t>一 脉 传 后 世</a:t>
            </a:r>
            <a:endParaRPr lang="zh-CN" altLang="en-US" sz="2000" b="1" dirty="0">
              <a:solidFill>
                <a:schemeClr val="bg2">
                  <a:lumMod val="75000"/>
                </a:schemeClr>
              </a:solidFill>
            </a:endParaRPr>
          </a:p>
        </p:txBody>
      </p:sp>
      <p:pic>
        <p:nvPicPr>
          <p:cNvPr id="30721" name="Picture 1" descr="C:\Users\surong\AppData\Roaming\Tencent\Users\461134251\QQ\WinTemp\RichOle\A{J1N@TU`BQ~2K3C(RI}62L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620688"/>
            <a:ext cx="6264696" cy="579466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7000"/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8184015" y="476672"/>
            <a:ext cx="492443" cy="367240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2">
                    <a:lumMod val="75000"/>
                  </a:schemeClr>
                </a:solidFill>
              </a:rPr>
              <a:t>踏 寻 旧 京 众 生 相</a:t>
            </a:r>
            <a:endParaRPr lang="zh-CN" altLang="en-US" sz="2000" b="1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854751" y="1268760"/>
            <a:ext cx="461665" cy="331236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b="1" dirty="0" smtClean="0">
                <a:solidFill>
                  <a:srgbClr val="FF0000"/>
                </a:solidFill>
              </a:rPr>
              <a:t>《 </a:t>
            </a:r>
            <a:r>
              <a:rPr lang="zh-CN" altLang="en-US" b="1" dirty="0" smtClean="0">
                <a:solidFill>
                  <a:srgbClr val="FF0000"/>
                </a:solidFill>
              </a:rPr>
              <a:t>三 百 六 十 行 </a:t>
            </a:r>
            <a:r>
              <a:rPr lang="en-US" altLang="zh-CN" b="1" dirty="0" smtClean="0">
                <a:solidFill>
                  <a:srgbClr val="FF0000"/>
                </a:solidFill>
              </a:rPr>
              <a:t>》 </a:t>
            </a:r>
            <a:r>
              <a:rPr lang="zh-CN" altLang="en-US" b="1" dirty="0" smtClean="0">
                <a:solidFill>
                  <a:srgbClr val="FF0000"/>
                </a:solidFill>
              </a:rPr>
              <a:t>画 册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pic>
        <p:nvPicPr>
          <p:cNvPr id="60417" name="Picture 1" descr="C:\Users\surong\AppData\Roaming\Tencent\Users\461134251\QQ\WinTemp\RichOle\ELC%8@7_0K~EU6TASX%{]6I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548680"/>
            <a:ext cx="2362200" cy="2771775"/>
          </a:xfrm>
          <a:prstGeom prst="rect">
            <a:avLst/>
          </a:prstGeom>
          <a:noFill/>
        </p:spPr>
      </p:pic>
      <p:pic>
        <p:nvPicPr>
          <p:cNvPr id="60418" name="Picture 2" descr="C:\Users\surong\AppData\Roaming\Tencent\Users\461134251\QQ\WinTemp\RichOle\`63RII)IR)GQ[1S3FFI5RUC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99792" y="548680"/>
            <a:ext cx="2352675" cy="2781300"/>
          </a:xfrm>
          <a:prstGeom prst="rect">
            <a:avLst/>
          </a:prstGeom>
          <a:noFill/>
        </p:spPr>
      </p:pic>
      <p:pic>
        <p:nvPicPr>
          <p:cNvPr id="60419" name="Picture 3" descr="C:\Users\surong\AppData\Roaming\Tencent\Users\461134251\QQ\WinTemp\RichOle\EU}5W_0VFT49E@{A~I_F}DV.png"/>
          <p:cNvPicPr>
            <a:picLocks noChangeAspect="1" noChangeArrowheads="1"/>
          </p:cNvPicPr>
          <p:nvPr/>
        </p:nvPicPr>
        <p:blipFill>
          <a:blip r:embed="rId4" cstate="print"/>
          <a:srcRect r="1001"/>
          <a:stretch>
            <a:fillRect/>
          </a:stretch>
        </p:blipFill>
        <p:spPr bwMode="auto">
          <a:xfrm>
            <a:off x="5292080" y="548680"/>
            <a:ext cx="2376264" cy="2762250"/>
          </a:xfrm>
          <a:prstGeom prst="rect">
            <a:avLst/>
          </a:prstGeom>
          <a:noFill/>
        </p:spPr>
      </p:pic>
      <p:pic>
        <p:nvPicPr>
          <p:cNvPr id="60420" name="Picture 4" descr="C:\Users\surong\AppData\Roaming\Tencent\Users\461134251\QQ\WinTemp\RichOle\4Q4CMH%K6P@@G32R8G)S[TP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7504" y="3717032"/>
            <a:ext cx="2381250" cy="2752725"/>
          </a:xfrm>
          <a:prstGeom prst="rect">
            <a:avLst/>
          </a:prstGeom>
          <a:noFill/>
        </p:spPr>
      </p:pic>
      <p:pic>
        <p:nvPicPr>
          <p:cNvPr id="60421" name="Picture 5" descr="C:\Users\surong\AppData\Roaming\Tencent\Users\461134251\QQ\WinTemp\RichOle\8RM{(@]{5%Q5O)X59Q[5G]G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699792" y="3717032"/>
            <a:ext cx="2362200" cy="2781300"/>
          </a:xfrm>
          <a:prstGeom prst="rect">
            <a:avLst/>
          </a:prstGeom>
          <a:noFill/>
        </p:spPr>
      </p:pic>
      <p:pic>
        <p:nvPicPr>
          <p:cNvPr id="60422" name="Picture 6" descr="C:\Users\surong\AppData\Roaming\Tencent\Users\461134251\QQ\WinTemp\RichOle\`)OZF$~Q9@~TOS6_JJA6J`O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292080" y="3717032"/>
            <a:ext cx="2381250" cy="2771775"/>
          </a:xfrm>
          <a:prstGeom prst="rect">
            <a:avLst/>
          </a:prstGeom>
          <a:noFill/>
        </p:spPr>
      </p:pic>
    </p:spTree>
  </p:cSld>
  <p:clrMapOvr>
    <a:masterClrMapping/>
  </p:clrMapOvr>
  <p:transition advTm="7000"/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altLang="zh-CN" b="1" dirty="0" smtClean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5" name="五角星 4"/>
          <p:cNvSpPr/>
          <p:nvPr/>
        </p:nvSpPr>
        <p:spPr>
          <a:xfrm>
            <a:off x="2889112" y="764704"/>
            <a:ext cx="216024" cy="216024"/>
          </a:xfrm>
          <a:prstGeom prst="star5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21160" y="692696"/>
            <a:ext cx="175560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chemeClr val="bg1">
                    <a:lumMod val="95000"/>
                  </a:schemeClr>
                </a:solidFill>
              </a:rPr>
              <a:t>“</a:t>
            </a:r>
            <a:r>
              <a:rPr lang="zh-CN" altLang="en-US" b="1" dirty="0" smtClean="0">
                <a:solidFill>
                  <a:schemeClr val="bg1">
                    <a:lumMod val="95000"/>
                  </a:schemeClr>
                </a:solidFill>
              </a:rPr>
              <a:t>首博生肖</a:t>
            </a:r>
            <a:r>
              <a:rPr lang="en-US" altLang="zh-CN" b="1" dirty="0" smtClean="0">
                <a:solidFill>
                  <a:schemeClr val="bg1">
                    <a:lumMod val="95000"/>
                  </a:schemeClr>
                </a:solidFill>
              </a:rPr>
              <a:t>“</a:t>
            </a:r>
            <a:r>
              <a:rPr lang="zh-CN" altLang="en-US" b="1" dirty="0" smtClean="0">
                <a:solidFill>
                  <a:schemeClr val="bg1">
                    <a:lumMod val="95000"/>
                  </a:schemeClr>
                </a:solidFill>
              </a:rPr>
              <a:t>文化</a:t>
            </a:r>
            <a:endParaRPr lang="en-US" altLang="zh-CN" b="1" dirty="0" smtClean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1619672" y="1700808"/>
            <a:ext cx="1008112" cy="648072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子鼠</a:t>
            </a:r>
            <a:endParaRPr lang="zh-CN" altLang="en-US" dirty="0"/>
          </a:p>
        </p:txBody>
      </p:sp>
      <p:sp>
        <p:nvSpPr>
          <p:cNvPr id="9" name="圆角矩形 8"/>
          <p:cNvSpPr/>
          <p:nvPr/>
        </p:nvSpPr>
        <p:spPr>
          <a:xfrm>
            <a:off x="3059832" y="1700808"/>
            <a:ext cx="1008112" cy="648072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丑牛</a:t>
            </a:r>
            <a:endParaRPr lang="zh-CN" altLang="en-US" dirty="0"/>
          </a:p>
        </p:txBody>
      </p:sp>
      <p:sp>
        <p:nvSpPr>
          <p:cNvPr id="10" name="圆角矩形 9"/>
          <p:cNvSpPr/>
          <p:nvPr/>
        </p:nvSpPr>
        <p:spPr>
          <a:xfrm>
            <a:off x="4499992" y="1700808"/>
            <a:ext cx="1008112" cy="648072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寅虎</a:t>
            </a:r>
            <a:endParaRPr lang="zh-CN" altLang="en-US" dirty="0"/>
          </a:p>
        </p:txBody>
      </p:sp>
      <p:sp>
        <p:nvSpPr>
          <p:cNvPr id="11" name="圆角矩形 10"/>
          <p:cNvSpPr/>
          <p:nvPr/>
        </p:nvSpPr>
        <p:spPr>
          <a:xfrm>
            <a:off x="5940152" y="1700808"/>
            <a:ext cx="1008112" cy="648072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/>
              <a:t>卯兔</a:t>
            </a:r>
            <a:endParaRPr lang="zh-CN" altLang="en-US" b="1" dirty="0"/>
          </a:p>
        </p:txBody>
      </p:sp>
      <p:sp>
        <p:nvSpPr>
          <p:cNvPr id="18" name="圆角矩形 17"/>
          <p:cNvSpPr/>
          <p:nvPr/>
        </p:nvSpPr>
        <p:spPr>
          <a:xfrm>
            <a:off x="1619672" y="2852936"/>
            <a:ext cx="1008112" cy="648072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申龙</a:t>
            </a:r>
            <a:endParaRPr lang="zh-CN" altLang="en-US" dirty="0"/>
          </a:p>
        </p:txBody>
      </p:sp>
      <p:sp>
        <p:nvSpPr>
          <p:cNvPr id="19" name="圆角矩形 18"/>
          <p:cNvSpPr/>
          <p:nvPr/>
        </p:nvSpPr>
        <p:spPr>
          <a:xfrm>
            <a:off x="3059832" y="2852936"/>
            <a:ext cx="1008112" cy="648072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巳蛇</a:t>
            </a:r>
            <a:endParaRPr lang="zh-CN" altLang="en-US" dirty="0"/>
          </a:p>
        </p:txBody>
      </p:sp>
      <p:sp>
        <p:nvSpPr>
          <p:cNvPr id="20" name="圆角矩形 19"/>
          <p:cNvSpPr/>
          <p:nvPr/>
        </p:nvSpPr>
        <p:spPr>
          <a:xfrm>
            <a:off x="4499992" y="2852936"/>
            <a:ext cx="1008112" cy="648072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午马</a:t>
            </a:r>
            <a:endParaRPr lang="zh-CN" altLang="en-US" dirty="0"/>
          </a:p>
        </p:txBody>
      </p:sp>
      <p:sp>
        <p:nvSpPr>
          <p:cNvPr id="21" name="圆角矩形 20"/>
          <p:cNvSpPr/>
          <p:nvPr/>
        </p:nvSpPr>
        <p:spPr>
          <a:xfrm>
            <a:off x="5940152" y="2852936"/>
            <a:ext cx="1008112" cy="648072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/>
              <a:t>未羊</a:t>
            </a:r>
            <a:endParaRPr lang="zh-CN" altLang="en-US" b="1" dirty="0"/>
          </a:p>
        </p:txBody>
      </p:sp>
      <p:sp>
        <p:nvSpPr>
          <p:cNvPr id="22" name="圆角矩形 21"/>
          <p:cNvSpPr/>
          <p:nvPr/>
        </p:nvSpPr>
        <p:spPr>
          <a:xfrm>
            <a:off x="1619672" y="4077072"/>
            <a:ext cx="1008112" cy="648072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申猴</a:t>
            </a:r>
            <a:endParaRPr lang="zh-CN" altLang="en-US" dirty="0"/>
          </a:p>
        </p:txBody>
      </p:sp>
      <p:sp>
        <p:nvSpPr>
          <p:cNvPr id="23" name="圆角矩形 22"/>
          <p:cNvSpPr/>
          <p:nvPr/>
        </p:nvSpPr>
        <p:spPr>
          <a:xfrm>
            <a:off x="3059832" y="4077072"/>
            <a:ext cx="1008112" cy="648072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酉鸡</a:t>
            </a:r>
            <a:endParaRPr lang="zh-CN" altLang="en-US" dirty="0"/>
          </a:p>
        </p:txBody>
      </p:sp>
      <p:sp>
        <p:nvSpPr>
          <p:cNvPr id="24" name="圆角矩形 23"/>
          <p:cNvSpPr/>
          <p:nvPr/>
        </p:nvSpPr>
        <p:spPr>
          <a:xfrm>
            <a:off x="4499992" y="4077072"/>
            <a:ext cx="1008112" cy="648072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戌狗</a:t>
            </a:r>
            <a:endParaRPr lang="zh-CN" altLang="en-US" dirty="0"/>
          </a:p>
        </p:txBody>
      </p:sp>
      <p:sp>
        <p:nvSpPr>
          <p:cNvPr id="25" name="圆角矩形 24"/>
          <p:cNvSpPr/>
          <p:nvPr/>
        </p:nvSpPr>
        <p:spPr>
          <a:xfrm>
            <a:off x="5940152" y="4077072"/>
            <a:ext cx="1008112" cy="648072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亥猪</a:t>
            </a:r>
            <a:endParaRPr lang="zh-CN" altLang="en-US" b="1" dirty="0"/>
          </a:p>
        </p:txBody>
      </p:sp>
    </p:spTree>
  </p:cSld>
  <p:clrMapOvr>
    <a:masterClrMapping/>
  </p:clrMapOvr>
  <p:transition advClick="0" advTm="5000">
    <p:pull dir="ld"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altLang="zh-CN" b="1" dirty="0" smtClean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5" name="五角星 4"/>
          <p:cNvSpPr/>
          <p:nvPr/>
        </p:nvSpPr>
        <p:spPr>
          <a:xfrm>
            <a:off x="2889112" y="764704"/>
            <a:ext cx="216024" cy="216024"/>
          </a:xfrm>
          <a:prstGeom prst="star5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21160" y="692696"/>
            <a:ext cx="175560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chemeClr val="bg1">
                    <a:lumMod val="95000"/>
                  </a:schemeClr>
                </a:solidFill>
              </a:rPr>
              <a:t>“</a:t>
            </a:r>
            <a:r>
              <a:rPr lang="zh-CN" altLang="en-US" b="1" dirty="0" smtClean="0">
                <a:solidFill>
                  <a:schemeClr val="bg1">
                    <a:lumMod val="95000"/>
                  </a:schemeClr>
                </a:solidFill>
              </a:rPr>
              <a:t>京都婚庆</a:t>
            </a:r>
            <a:r>
              <a:rPr lang="en-US" altLang="zh-CN" b="1" dirty="0" smtClean="0">
                <a:solidFill>
                  <a:schemeClr val="bg1">
                    <a:lumMod val="95000"/>
                  </a:schemeClr>
                </a:solidFill>
              </a:rPr>
              <a:t>“</a:t>
            </a:r>
            <a:r>
              <a:rPr lang="zh-CN" altLang="en-US" b="1" dirty="0" smtClean="0">
                <a:solidFill>
                  <a:schemeClr val="bg1">
                    <a:lumMod val="95000"/>
                  </a:schemeClr>
                </a:solidFill>
              </a:rPr>
              <a:t>文化</a:t>
            </a:r>
            <a:endParaRPr lang="en-US" altLang="zh-CN" b="1" dirty="0" smtClean="0">
              <a:solidFill>
                <a:schemeClr val="bg1">
                  <a:lumMod val="95000"/>
                </a:schemeClr>
              </a:solidFill>
            </a:endParaRPr>
          </a:p>
        </p:txBody>
      </p:sp>
    </p:spTree>
  </p:cSld>
  <p:clrMapOvr>
    <a:masterClrMapping/>
  </p:clrMapOvr>
  <p:transition advClick="0" advTm="5000">
    <p:pull dir="ld"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altLang="zh-CN" b="1" dirty="0" smtClean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5" name="五角星 4"/>
          <p:cNvSpPr/>
          <p:nvPr/>
        </p:nvSpPr>
        <p:spPr>
          <a:xfrm>
            <a:off x="2889112" y="764704"/>
            <a:ext cx="216024" cy="216024"/>
          </a:xfrm>
          <a:prstGeom prst="star5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21160" y="692696"/>
            <a:ext cx="21643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chemeClr val="bg1">
                    <a:lumMod val="95000"/>
                  </a:schemeClr>
                </a:solidFill>
              </a:rPr>
              <a:t>“</a:t>
            </a:r>
            <a:r>
              <a:rPr lang="zh-CN" altLang="en-US" b="1" dirty="0" smtClean="0">
                <a:solidFill>
                  <a:schemeClr val="bg1">
                    <a:lumMod val="95000"/>
                  </a:schemeClr>
                </a:solidFill>
              </a:rPr>
              <a:t>老北京</a:t>
            </a:r>
            <a:r>
              <a:rPr lang="en-US" altLang="zh-CN" b="1" dirty="0" smtClean="0">
                <a:solidFill>
                  <a:schemeClr val="bg1">
                    <a:lumMod val="95000"/>
                  </a:schemeClr>
                </a:solidFill>
              </a:rPr>
              <a:t>”360</a:t>
            </a:r>
            <a:r>
              <a:rPr lang="zh-CN" altLang="en-US" b="1" dirty="0" smtClean="0">
                <a:solidFill>
                  <a:schemeClr val="bg1">
                    <a:lumMod val="95000"/>
                  </a:schemeClr>
                </a:solidFill>
              </a:rPr>
              <a:t>行文化</a:t>
            </a:r>
            <a:endParaRPr lang="en-US" altLang="zh-CN" b="1" dirty="0" smtClean="0">
              <a:solidFill>
                <a:schemeClr val="bg1">
                  <a:lumMod val="95000"/>
                </a:schemeClr>
              </a:solidFill>
            </a:endParaRPr>
          </a:p>
        </p:txBody>
      </p:sp>
    </p:spTree>
  </p:cSld>
  <p:clrMapOvr>
    <a:masterClrMapping/>
  </p:clrMapOvr>
  <p:transition advClick="0" advTm="5000">
    <p:pull dir="l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043608" y="692696"/>
            <a:ext cx="7272808" cy="830997"/>
          </a:xfrm>
          <a:prstGeom prst="rect">
            <a:avLst/>
          </a:prstGeom>
        </p:spPr>
        <p:style>
          <a:lnRef idx="0">
            <a:scrgbClr r="0" g="0" b="0"/>
          </a:lnRef>
          <a:fillRef idx="1002">
            <a:schemeClr val="lt1"/>
          </a:fillRef>
          <a:effectRef idx="0">
            <a:scrgbClr r="0" g="0" b="0"/>
          </a:effectRef>
          <a:fontRef idx="major"/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首都博物馆文创开发元素</a:t>
            </a:r>
            <a:endParaRPr lang="zh-CN" altLang="en-US" sz="4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483768" y="2204864"/>
            <a:ext cx="5400600" cy="35283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>
                    <a:lumMod val="95000"/>
                  </a:schemeClr>
                </a:solidFill>
              </a:rPr>
              <a:t>“</a:t>
            </a:r>
            <a:r>
              <a:rPr lang="zh-CN" altLang="en-US" sz="2000" b="1" dirty="0" smtClean="0">
                <a:solidFill>
                  <a:schemeClr val="bg1">
                    <a:lumMod val="95000"/>
                  </a:schemeClr>
                </a:solidFill>
              </a:rPr>
              <a:t>首博国宝</a:t>
            </a:r>
            <a:r>
              <a:rPr lang="en-US" altLang="zh-CN" sz="2000" b="1" dirty="0" smtClean="0">
                <a:solidFill>
                  <a:schemeClr val="bg1">
                    <a:lumMod val="95000"/>
                  </a:schemeClr>
                </a:solidFill>
              </a:rPr>
              <a:t>”36</a:t>
            </a:r>
            <a:r>
              <a:rPr lang="zh-CN" altLang="en-US" sz="2000" b="1" dirty="0" smtClean="0">
                <a:solidFill>
                  <a:schemeClr val="bg1">
                    <a:lumMod val="95000"/>
                  </a:schemeClr>
                </a:solidFill>
              </a:rPr>
              <a:t>件文物</a:t>
            </a:r>
            <a:endParaRPr lang="en-US" altLang="zh-CN" sz="2000" b="1" dirty="0" smtClean="0">
              <a:solidFill>
                <a:schemeClr val="bg1">
                  <a:lumMod val="95000"/>
                </a:schemeClr>
              </a:solidFill>
            </a:endParaRPr>
          </a:p>
          <a:p>
            <a:endParaRPr lang="en-US" altLang="zh-CN" sz="2000" b="1" dirty="0" smtClean="0">
              <a:solidFill>
                <a:schemeClr val="bg1">
                  <a:lumMod val="95000"/>
                </a:schemeClr>
              </a:solidFill>
            </a:endParaRPr>
          </a:p>
          <a:p>
            <a:r>
              <a:rPr lang="en-US" altLang="zh-CN" sz="2000" b="1" dirty="0" smtClean="0">
                <a:solidFill>
                  <a:schemeClr val="bg1">
                    <a:lumMod val="95000"/>
                  </a:schemeClr>
                </a:solidFill>
              </a:rPr>
              <a:t>“</a:t>
            </a:r>
            <a:r>
              <a:rPr lang="zh-CN" altLang="en-US" sz="2000" b="1" dirty="0" smtClean="0">
                <a:solidFill>
                  <a:schemeClr val="bg1">
                    <a:lumMod val="95000"/>
                  </a:schemeClr>
                </a:solidFill>
              </a:rPr>
              <a:t>首博生肖</a:t>
            </a:r>
            <a:r>
              <a:rPr lang="en-US" altLang="zh-CN" sz="2000" b="1" dirty="0" smtClean="0">
                <a:solidFill>
                  <a:schemeClr val="bg1">
                    <a:lumMod val="95000"/>
                  </a:schemeClr>
                </a:solidFill>
              </a:rPr>
              <a:t>”</a:t>
            </a:r>
            <a:r>
              <a:rPr lang="zh-CN" altLang="en-US" sz="2000" b="1" dirty="0" smtClean="0">
                <a:solidFill>
                  <a:schemeClr val="bg1">
                    <a:lumMod val="95000"/>
                  </a:schemeClr>
                </a:solidFill>
              </a:rPr>
              <a:t>文化</a:t>
            </a:r>
            <a:endParaRPr lang="en-US" altLang="zh-CN" sz="2000" b="1" dirty="0" smtClean="0">
              <a:solidFill>
                <a:schemeClr val="bg1">
                  <a:lumMod val="95000"/>
                </a:schemeClr>
              </a:solidFill>
            </a:endParaRPr>
          </a:p>
          <a:p>
            <a:endParaRPr lang="en-US" altLang="zh-CN" sz="2000" b="1" dirty="0" smtClean="0">
              <a:solidFill>
                <a:schemeClr val="bg1">
                  <a:lumMod val="95000"/>
                </a:schemeClr>
              </a:solidFill>
            </a:endParaRPr>
          </a:p>
          <a:p>
            <a:r>
              <a:rPr lang="en-US" altLang="zh-CN" sz="2000" b="1" dirty="0" smtClean="0">
                <a:solidFill>
                  <a:schemeClr val="bg1">
                    <a:lumMod val="95000"/>
                  </a:schemeClr>
                </a:solidFill>
              </a:rPr>
              <a:t>“</a:t>
            </a:r>
            <a:r>
              <a:rPr lang="zh-CN" altLang="en-US" sz="2000" b="1" dirty="0" smtClean="0">
                <a:solidFill>
                  <a:schemeClr val="bg1">
                    <a:lumMod val="95000"/>
                  </a:schemeClr>
                </a:solidFill>
              </a:rPr>
              <a:t>京都婚庆</a:t>
            </a:r>
            <a:r>
              <a:rPr lang="en-US" altLang="zh-CN" sz="2000" b="1" dirty="0" smtClean="0">
                <a:solidFill>
                  <a:schemeClr val="bg1">
                    <a:lumMod val="95000"/>
                  </a:schemeClr>
                </a:solidFill>
              </a:rPr>
              <a:t>”</a:t>
            </a:r>
            <a:r>
              <a:rPr lang="zh-CN" altLang="en-US" sz="2000" b="1" dirty="0" smtClean="0">
                <a:solidFill>
                  <a:schemeClr val="bg1">
                    <a:lumMod val="95000"/>
                  </a:schemeClr>
                </a:solidFill>
              </a:rPr>
              <a:t>文化</a:t>
            </a:r>
            <a:endParaRPr lang="en-US" altLang="zh-CN" sz="2000" b="1" dirty="0" smtClean="0">
              <a:solidFill>
                <a:schemeClr val="bg1">
                  <a:lumMod val="95000"/>
                </a:schemeClr>
              </a:solidFill>
            </a:endParaRPr>
          </a:p>
          <a:p>
            <a:endParaRPr lang="en-US" altLang="zh-CN" sz="2000" b="1" dirty="0" smtClean="0">
              <a:solidFill>
                <a:schemeClr val="bg1">
                  <a:lumMod val="95000"/>
                </a:schemeClr>
              </a:solidFill>
            </a:endParaRPr>
          </a:p>
          <a:p>
            <a:r>
              <a:rPr lang="en-US" altLang="zh-CN" sz="2000" b="1" dirty="0" smtClean="0">
                <a:solidFill>
                  <a:schemeClr val="bg1">
                    <a:lumMod val="95000"/>
                  </a:schemeClr>
                </a:solidFill>
              </a:rPr>
              <a:t>“</a:t>
            </a:r>
            <a:r>
              <a:rPr lang="zh-CN" altLang="en-US" sz="2000" b="1" dirty="0" smtClean="0">
                <a:solidFill>
                  <a:schemeClr val="bg1">
                    <a:lumMod val="95000"/>
                  </a:schemeClr>
                </a:solidFill>
              </a:rPr>
              <a:t>老北京</a:t>
            </a:r>
            <a:r>
              <a:rPr lang="en-US" altLang="zh-CN" sz="2000" b="1" dirty="0" smtClean="0">
                <a:solidFill>
                  <a:schemeClr val="bg1">
                    <a:lumMod val="95000"/>
                  </a:schemeClr>
                </a:solidFill>
              </a:rPr>
              <a:t>”360</a:t>
            </a:r>
            <a:r>
              <a:rPr lang="zh-CN" altLang="en-US" sz="2000" b="1" dirty="0" smtClean="0">
                <a:solidFill>
                  <a:schemeClr val="bg1">
                    <a:lumMod val="95000"/>
                  </a:schemeClr>
                </a:solidFill>
              </a:rPr>
              <a:t>行文化</a:t>
            </a:r>
            <a:endParaRPr lang="en-US" altLang="zh-CN" sz="2000" b="1" dirty="0" smtClean="0">
              <a:solidFill>
                <a:schemeClr val="bg1">
                  <a:lumMod val="95000"/>
                </a:schemeClr>
              </a:solidFill>
            </a:endParaRPr>
          </a:p>
          <a:p>
            <a:endParaRPr lang="en-US" altLang="zh-CN" sz="2000" b="1" dirty="0" smtClean="0">
              <a:solidFill>
                <a:schemeClr val="bg1">
                  <a:lumMod val="95000"/>
                </a:schemeClr>
              </a:solidFill>
            </a:endParaRPr>
          </a:p>
          <a:p>
            <a:r>
              <a:rPr lang="en-US" altLang="zh-CN" sz="2000" b="1" dirty="0" smtClean="0">
                <a:solidFill>
                  <a:schemeClr val="bg1">
                    <a:lumMod val="95000"/>
                  </a:schemeClr>
                </a:solidFill>
              </a:rPr>
              <a:t>“</a:t>
            </a:r>
            <a:r>
              <a:rPr lang="zh-CN" altLang="en-US" sz="2000" b="1" dirty="0" smtClean="0">
                <a:solidFill>
                  <a:schemeClr val="bg1">
                    <a:lumMod val="95000"/>
                  </a:schemeClr>
                </a:solidFill>
              </a:rPr>
              <a:t>京剧脸谱</a:t>
            </a:r>
            <a:r>
              <a:rPr lang="en-US" altLang="zh-CN" sz="2000" b="1" dirty="0" smtClean="0">
                <a:solidFill>
                  <a:schemeClr val="bg1">
                    <a:lumMod val="95000"/>
                  </a:schemeClr>
                </a:solidFill>
              </a:rPr>
              <a:t>”</a:t>
            </a:r>
            <a:r>
              <a:rPr lang="zh-CN" altLang="en-US" sz="2000" b="1" dirty="0" smtClean="0">
                <a:solidFill>
                  <a:schemeClr val="bg1">
                    <a:lumMod val="95000"/>
                  </a:schemeClr>
                </a:solidFill>
              </a:rPr>
              <a:t>文化</a:t>
            </a:r>
            <a:endParaRPr lang="en-US" altLang="zh-CN" sz="2000" b="1" dirty="0" smtClean="0">
              <a:solidFill>
                <a:schemeClr val="bg1">
                  <a:lumMod val="95000"/>
                </a:schemeClr>
              </a:solidFill>
            </a:endParaRPr>
          </a:p>
          <a:p>
            <a:endParaRPr lang="en-US" altLang="zh-CN" sz="2000" b="1" dirty="0" smtClean="0">
              <a:solidFill>
                <a:schemeClr val="bg1">
                  <a:lumMod val="95000"/>
                </a:schemeClr>
              </a:solidFill>
            </a:endParaRPr>
          </a:p>
          <a:p>
            <a:r>
              <a:rPr lang="en-US" altLang="zh-CN" sz="2000" b="1" dirty="0" smtClean="0">
                <a:solidFill>
                  <a:schemeClr val="bg1">
                    <a:lumMod val="95000"/>
                  </a:schemeClr>
                </a:solidFill>
              </a:rPr>
              <a:t>“</a:t>
            </a:r>
            <a:r>
              <a:rPr lang="zh-CN" altLang="en-US" sz="2000" b="1" dirty="0" smtClean="0">
                <a:solidFill>
                  <a:schemeClr val="bg1">
                    <a:lumMod val="95000"/>
                  </a:schemeClr>
                </a:solidFill>
              </a:rPr>
              <a:t>燕京八绝</a:t>
            </a:r>
            <a:r>
              <a:rPr lang="en-US" altLang="zh-CN" sz="2000" b="1" dirty="0" smtClean="0">
                <a:solidFill>
                  <a:schemeClr val="bg1">
                    <a:lumMod val="95000"/>
                  </a:schemeClr>
                </a:solidFill>
              </a:rPr>
              <a:t>”</a:t>
            </a:r>
            <a:r>
              <a:rPr lang="zh-CN" altLang="en-US" sz="2000" b="1" dirty="0" smtClean="0">
                <a:solidFill>
                  <a:schemeClr val="bg1">
                    <a:lumMod val="95000"/>
                  </a:schemeClr>
                </a:solidFill>
              </a:rPr>
              <a:t>文化</a:t>
            </a:r>
            <a:endParaRPr lang="zh-CN" altLang="en-US" sz="2000" b="1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7" name="五角星 6"/>
          <p:cNvSpPr/>
          <p:nvPr/>
        </p:nvSpPr>
        <p:spPr>
          <a:xfrm>
            <a:off x="2051720" y="2276872"/>
            <a:ext cx="216024" cy="216024"/>
          </a:xfrm>
          <a:prstGeom prst="star5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五角星 7"/>
          <p:cNvSpPr/>
          <p:nvPr/>
        </p:nvSpPr>
        <p:spPr>
          <a:xfrm>
            <a:off x="2051720" y="2924944"/>
            <a:ext cx="216024" cy="216024"/>
          </a:xfrm>
          <a:prstGeom prst="star5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五角星 8"/>
          <p:cNvSpPr/>
          <p:nvPr/>
        </p:nvSpPr>
        <p:spPr>
          <a:xfrm>
            <a:off x="2051720" y="3501008"/>
            <a:ext cx="216024" cy="216024"/>
          </a:xfrm>
          <a:prstGeom prst="star5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五角星 9"/>
          <p:cNvSpPr/>
          <p:nvPr/>
        </p:nvSpPr>
        <p:spPr>
          <a:xfrm>
            <a:off x="2051720" y="4077072"/>
            <a:ext cx="216024" cy="216024"/>
          </a:xfrm>
          <a:prstGeom prst="star5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五角星 10"/>
          <p:cNvSpPr/>
          <p:nvPr/>
        </p:nvSpPr>
        <p:spPr>
          <a:xfrm>
            <a:off x="2051720" y="4725144"/>
            <a:ext cx="216024" cy="216024"/>
          </a:xfrm>
          <a:prstGeom prst="star5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五角星 11"/>
          <p:cNvSpPr/>
          <p:nvPr/>
        </p:nvSpPr>
        <p:spPr>
          <a:xfrm>
            <a:off x="2051720" y="5373216"/>
            <a:ext cx="216024" cy="216024"/>
          </a:xfrm>
          <a:prstGeom prst="star5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advClick="0" advTm="5000">
    <p:pull dir="ld"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altLang="zh-CN" b="1" dirty="0" smtClean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5" name="五角星 4"/>
          <p:cNvSpPr/>
          <p:nvPr/>
        </p:nvSpPr>
        <p:spPr>
          <a:xfrm>
            <a:off x="2889112" y="764704"/>
            <a:ext cx="216024" cy="216024"/>
          </a:xfrm>
          <a:prstGeom prst="star5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21160" y="692696"/>
            <a:ext cx="175560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chemeClr val="bg1">
                    <a:lumMod val="95000"/>
                  </a:schemeClr>
                </a:solidFill>
              </a:rPr>
              <a:t>“</a:t>
            </a:r>
            <a:r>
              <a:rPr lang="zh-CN" altLang="en-US" b="1" dirty="0" smtClean="0">
                <a:solidFill>
                  <a:schemeClr val="bg1">
                    <a:lumMod val="95000"/>
                  </a:schemeClr>
                </a:solidFill>
              </a:rPr>
              <a:t>京剧脸谱</a:t>
            </a:r>
            <a:r>
              <a:rPr lang="en-US" altLang="zh-CN" b="1" dirty="0" smtClean="0">
                <a:solidFill>
                  <a:schemeClr val="bg1">
                    <a:lumMod val="95000"/>
                  </a:schemeClr>
                </a:solidFill>
              </a:rPr>
              <a:t>”</a:t>
            </a:r>
            <a:r>
              <a:rPr lang="zh-CN" altLang="en-US" b="1" dirty="0" smtClean="0">
                <a:solidFill>
                  <a:schemeClr val="bg1">
                    <a:lumMod val="95000"/>
                  </a:schemeClr>
                </a:solidFill>
              </a:rPr>
              <a:t>文化</a:t>
            </a:r>
            <a:endParaRPr lang="en-US" altLang="zh-CN" b="1" dirty="0" smtClean="0">
              <a:solidFill>
                <a:schemeClr val="bg1">
                  <a:lumMod val="95000"/>
                </a:schemeClr>
              </a:solidFill>
            </a:endParaRPr>
          </a:p>
        </p:txBody>
      </p:sp>
    </p:spTree>
  </p:cSld>
  <p:clrMapOvr>
    <a:masterClrMapping/>
  </p:clrMapOvr>
  <p:transition advClick="0" advTm="5000">
    <p:pull dir="ld"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altLang="zh-CN" b="1" dirty="0" smtClean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5" name="五角星 4"/>
          <p:cNvSpPr/>
          <p:nvPr/>
        </p:nvSpPr>
        <p:spPr>
          <a:xfrm>
            <a:off x="2889112" y="764704"/>
            <a:ext cx="216024" cy="216024"/>
          </a:xfrm>
          <a:prstGeom prst="star5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21160" y="692696"/>
            <a:ext cx="175560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chemeClr val="bg1">
                    <a:lumMod val="95000"/>
                  </a:schemeClr>
                </a:solidFill>
              </a:rPr>
              <a:t>“</a:t>
            </a:r>
            <a:r>
              <a:rPr lang="zh-CN" altLang="en-US" b="1" dirty="0" smtClean="0">
                <a:solidFill>
                  <a:schemeClr val="bg1">
                    <a:lumMod val="95000"/>
                  </a:schemeClr>
                </a:solidFill>
              </a:rPr>
              <a:t>燕京八绝</a:t>
            </a:r>
            <a:r>
              <a:rPr lang="en-US" altLang="zh-CN" b="1" dirty="0" smtClean="0">
                <a:solidFill>
                  <a:schemeClr val="bg1">
                    <a:lumMod val="95000"/>
                  </a:schemeClr>
                </a:solidFill>
              </a:rPr>
              <a:t>”</a:t>
            </a:r>
            <a:r>
              <a:rPr lang="zh-CN" altLang="en-US" b="1" dirty="0" smtClean="0">
                <a:solidFill>
                  <a:schemeClr val="bg1">
                    <a:lumMod val="95000"/>
                  </a:schemeClr>
                </a:solidFill>
              </a:rPr>
              <a:t>文化</a:t>
            </a:r>
            <a:endParaRPr lang="en-US" altLang="zh-CN" b="1" dirty="0" smtClean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1619672" y="1988840"/>
            <a:ext cx="2016224" cy="576064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r>
              <a:rPr lang="zh-CN" altLang="en-US" dirty="0" smtClean="0"/>
              <a:t>景泰蓝</a:t>
            </a:r>
            <a:endParaRPr lang="zh-CN" altLang="en-US" dirty="0"/>
          </a:p>
        </p:txBody>
      </p:sp>
      <p:sp>
        <p:nvSpPr>
          <p:cNvPr id="10" name="圆角矩形 9"/>
          <p:cNvSpPr/>
          <p:nvPr/>
        </p:nvSpPr>
        <p:spPr>
          <a:xfrm>
            <a:off x="1619672" y="2996952"/>
            <a:ext cx="2016224" cy="576064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玉雕</a:t>
            </a:r>
            <a:endParaRPr lang="zh-CN" altLang="en-US" dirty="0"/>
          </a:p>
        </p:txBody>
      </p:sp>
      <p:sp>
        <p:nvSpPr>
          <p:cNvPr id="11" name="圆角矩形 10"/>
          <p:cNvSpPr/>
          <p:nvPr/>
        </p:nvSpPr>
        <p:spPr>
          <a:xfrm>
            <a:off x="1619672" y="4077072"/>
            <a:ext cx="2016224" cy="576064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/>
              <a:t>牙雕</a:t>
            </a:r>
            <a:endParaRPr lang="zh-CN" altLang="en-US" b="1" dirty="0"/>
          </a:p>
        </p:txBody>
      </p:sp>
      <p:sp>
        <p:nvSpPr>
          <p:cNvPr id="12" name="圆角矩形 11"/>
          <p:cNvSpPr/>
          <p:nvPr/>
        </p:nvSpPr>
        <p:spPr>
          <a:xfrm>
            <a:off x="1619672" y="5085184"/>
            <a:ext cx="2016224" cy="576064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/>
              <a:t>雕漆</a:t>
            </a:r>
            <a:endParaRPr lang="zh-CN" altLang="en-US" b="1" dirty="0"/>
          </a:p>
        </p:txBody>
      </p:sp>
      <p:sp>
        <p:nvSpPr>
          <p:cNvPr id="14" name="圆角矩形 13"/>
          <p:cNvSpPr/>
          <p:nvPr/>
        </p:nvSpPr>
        <p:spPr>
          <a:xfrm>
            <a:off x="4716016" y="1988840"/>
            <a:ext cx="1944216" cy="576064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金漆镶嵌</a:t>
            </a:r>
            <a:endParaRPr lang="zh-CN" altLang="en-US" dirty="0"/>
          </a:p>
        </p:txBody>
      </p:sp>
      <p:sp>
        <p:nvSpPr>
          <p:cNvPr id="15" name="圆角矩形 14"/>
          <p:cNvSpPr/>
          <p:nvPr/>
        </p:nvSpPr>
        <p:spPr>
          <a:xfrm>
            <a:off x="4716016" y="2996952"/>
            <a:ext cx="1944216" cy="576064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花丝镶嵌</a:t>
            </a:r>
            <a:endParaRPr lang="zh-CN" altLang="en-US" dirty="0"/>
          </a:p>
        </p:txBody>
      </p:sp>
      <p:sp>
        <p:nvSpPr>
          <p:cNvPr id="16" name="圆角矩形 15"/>
          <p:cNvSpPr/>
          <p:nvPr/>
        </p:nvSpPr>
        <p:spPr>
          <a:xfrm>
            <a:off x="4716016" y="4077072"/>
            <a:ext cx="1944216" cy="576064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/>
              <a:t>宫毯</a:t>
            </a:r>
            <a:endParaRPr lang="zh-CN" altLang="en-US" b="1" dirty="0"/>
          </a:p>
        </p:txBody>
      </p:sp>
      <p:sp>
        <p:nvSpPr>
          <p:cNvPr id="17" name="圆角矩形 16"/>
          <p:cNvSpPr/>
          <p:nvPr/>
        </p:nvSpPr>
        <p:spPr>
          <a:xfrm>
            <a:off x="4716016" y="5085184"/>
            <a:ext cx="1944216" cy="576064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/>
              <a:t>京绣</a:t>
            </a:r>
            <a:endParaRPr lang="zh-CN" altLang="en-US" b="1" dirty="0"/>
          </a:p>
        </p:txBody>
      </p:sp>
    </p:spTree>
  </p:cSld>
  <p:clrMapOvr>
    <a:masterClrMapping/>
  </p:clrMapOvr>
  <p:transition advClick="0" advTm="5000">
    <p:pull dir="l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五角星 4"/>
          <p:cNvSpPr/>
          <p:nvPr/>
        </p:nvSpPr>
        <p:spPr>
          <a:xfrm>
            <a:off x="2889112" y="764704"/>
            <a:ext cx="216024" cy="216024"/>
          </a:xfrm>
          <a:prstGeom prst="star5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21160" y="692696"/>
            <a:ext cx="225895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chemeClr val="bg1">
                    <a:lumMod val="95000"/>
                  </a:schemeClr>
                </a:solidFill>
              </a:rPr>
              <a:t>“</a:t>
            </a:r>
            <a:r>
              <a:rPr lang="zh-CN" altLang="en-US" b="1" dirty="0" smtClean="0">
                <a:solidFill>
                  <a:schemeClr val="bg1">
                    <a:lumMod val="95000"/>
                  </a:schemeClr>
                </a:solidFill>
              </a:rPr>
              <a:t>首博国宝</a:t>
            </a:r>
            <a:r>
              <a:rPr lang="en-US" altLang="zh-CN" b="1" dirty="0" smtClean="0">
                <a:solidFill>
                  <a:schemeClr val="bg1">
                    <a:lumMod val="95000"/>
                  </a:schemeClr>
                </a:solidFill>
              </a:rPr>
              <a:t>”36</a:t>
            </a:r>
            <a:r>
              <a:rPr lang="zh-CN" altLang="en-US" b="1" dirty="0" smtClean="0">
                <a:solidFill>
                  <a:schemeClr val="bg1">
                    <a:lumMod val="95000"/>
                  </a:schemeClr>
                </a:solidFill>
              </a:rPr>
              <a:t>件文物</a:t>
            </a:r>
            <a:endParaRPr lang="en-US" altLang="zh-CN" b="1" dirty="0" smtClean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2843808" y="1556792"/>
            <a:ext cx="2952328" cy="576064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青铜器篇</a:t>
            </a:r>
            <a:endParaRPr lang="zh-CN" altLang="en-US" dirty="0"/>
          </a:p>
        </p:txBody>
      </p:sp>
      <p:sp>
        <p:nvSpPr>
          <p:cNvPr id="9" name="圆角矩形 8"/>
          <p:cNvSpPr/>
          <p:nvPr/>
        </p:nvSpPr>
        <p:spPr>
          <a:xfrm>
            <a:off x="2843808" y="2348880"/>
            <a:ext cx="2952328" cy="576064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瓷器篇</a:t>
            </a:r>
            <a:endParaRPr lang="zh-CN" altLang="en-US" dirty="0"/>
          </a:p>
        </p:txBody>
      </p:sp>
      <p:sp>
        <p:nvSpPr>
          <p:cNvPr id="10" name="圆角矩形 9"/>
          <p:cNvSpPr/>
          <p:nvPr/>
        </p:nvSpPr>
        <p:spPr>
          <a:xfrm>
            <a:off x="2843808" y="3212976"/>
            <a:ext cx="2952328" cy="576064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玉器篇</a:t>
            </a:r>
            <a:endParaRPr lang="zh-CN" altLang="en-US" dirty="0"/>
          </a:p>
        </p:txBody>
      </p:sp>
      <p:sp>
        <p:nvSpPr>
          <p:cNvPr id="11" name="圆角矩形 10"/>
          <p:cNvSpPr/>
          <p:nvPr/>
        </p:nvSpPr>
        <p:spPr>
          <a:xfrm>
            <a:off x="2843808" y="4005064"/>
            <a:ext cx="2952328" cy="576064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/>
              <a:t>佛像篇</a:t>
            </a:r>
            <a:endParaRPr lang="zh-CN" altLang="en-US" b="1" dirty="0"/>
          </a:p>
        </p:txBody>
      </p:sp>
      <p:sp>
        <p:nvSpPr>
          <p:cNvPr id="12" name="圆角矩形 11"/>
          <p:cNvSpPr/>
          <p:nvPr/>
        </p:nvSpPr>
        <p:spPr>
          <a:xfrm>
            <a:off x="2843808" y="4869160"/>
            <a:ext cx="2952328" cy="576064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/>
              <a:t>书画篇</a:t>
            </a:r>
            <a:endParaRPr lang="zh-CN" altLang="en-US" b="1" dirty="0"/>
          </a:p>
        </p:txBody>
      </p:sp>
      <p:sp>
        <p:nvSpPr>
          <p:cNvPr id="13" name="圆角矩形 12"/>
          <p:cNvSpPr/>
          <p:nvPr/>
        </p:nvSpPr>
        <p:spPr>
          <a:xfrm>
            <a:off x="2843808" y="5705872"/>
            <a:ext cx="2952328" cy="576064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/>
              <a:t>杂项篇</a:t>
            </a:r>
            <a:endParaRPr lang="zh-CN" altLang="en-US" b="1" dirty="0"/>
          </a:p>
        </p:txBody>
      </p:sp>
    </p:spTree>
  </p:cSld>
  <p:clrMapOvr>
    <a:masterClrMapping/>
  </p:clrMapOvr>
  <p:transition advClick="0" advTm="5000">
    <p:pull dir="l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482" name="Picture 2" descr="C:\Users\surong\AppData\Roaming\Tencent\Users\461134251\QQ\WinTemp\RichOle\0SHXZUEW2R10HP%]T96V{$0.jpg"/>
          <p:cNvPicPr>
            <a:picLocks noChangeAspect="1" noChangeArrowheads="1"/>
          </p:cNvPicPr>
          <p:nvPr/>
        </p:nvPicPr>
        <p:blipFill>
          <a:blip r:embed="rId2" cstate="print"/>
          <a:srcRect l="6783" t="1262" r="11500"/>
          <a:stretch>
            <a:fillRect/>
          </a:stretch>
        </p:blipFill>
        <p:spPr bwMode="auto">
          <a:xfrm>
            <a:off x="467544" y="1628800"/>
            <a:ext cx="4248472" cy="5057403"/>
          </a:xfrm>
          <a:prstGeom prst="rect">
            <a:avLst/>
          </a:prstGeom>
          <a:noFill/>
        </p:spPr>
      </p:pic>
      <p:pic>
        <p:nvPicPr>
          <p:cNvPr id="20483" name="Picture 3" descr="C:\Users\surong\AppData\Roaming\Tencent\Users\461134251\QQ\WinTemp\RichOle\FA[HYF3_3ZEH_L%`B}V]DDO.png"/>
          <p:cNvPicPr>
            <a:picLocks noChangeAspect="1" noChangeArrowheads="1"/>
          </p:cNvPicPr>
          <p:nvPr/>
        </p:nvPicPr>
        <p:blipFill>
          <a:blip r:embed="rId3" cstate="print"/>
          <a:srcRect l="4930"/>
          <a:stretch>
            <a:fillRect/>
          </a:stretch>
        </p:blipFill>
        <p:spPr bwMode="auto">
          <a:xfrm>
            <a:off x="4139952" y="0"/>
            <a:ext cx="4283968" cy="3526879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7884378" y="332656"/>
            <a:ext cx="492443" cy="381642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FKai-SB" pitchFamily="65" charset="-120"/>
                <a:ea typeface="DFKai-SB" pitchFamily="65" charset="-120"/>
                <a:cs typeface="Arial Unicode MS" pitchFamily="34" charset="-122"/>
              </a:rPr>
              <a:t>西周盉罍 尽释悬疑</a:t>
            </a:r>
            <a:endParaRPr lang="zh-CN" altLang="en-US" sz="2000" b="1" dirty="0">
              <a:solidFill>
                <a:schemeClr val="bg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DFKai-SB" pitchFamily="65" charset="-120"/>
              <a:ea typeface="DFKai-SB" pitchFamily="65" charset="-120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544653" y="2708920"/>
            <a:ext cx="1169551" cy="612068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600" b="1" dirty="0" smtClean="0">
                <a:solidFill>
                  <a:srgbClr val="FF0000"/>
                </a:solidFill>
              </a:rPr>
              <a:t>克 盉</a:t>
            </a:r>
          </a:p>
          <a:p>
            <a:r>
              <a:rPr lang="zh-CN" altLang="en-US" sz="1200" dirty="0" smtClean="0">
                <a:solidFill>
                  <a:schemeClr val="bg2">
                    <a:lumMod val="90000"/>
                  </a:schemeClr>
                </a:solidFill>
              </a:rPr>
              <a:t>西 周 （ 约 公 元 前</a:t>
            </a:r>
            <a:r>
              <a:rPr lang="en-US" altLang="zh-CN" sz="1200" dirty="0" smtClean="0">
                <a:solidFill>
                  <a:schemeClr val="bg2">
                    <a:lumMod val="90000"/>
                  </a:schemeClr>
                </a:solidFill>
              </a:rPr>
              <a:t>11</a:t>
            </a:r>
            <a:r>
              <a:rPr lang="zh-CN" altLang="en-US" sz="1200" dirty="0" smtClean="0">
                <a:solidFill>
                  <a:schemeClr val="bg2">
                    <a:lumMod val="90000"/>
                  </a:schemeClr>
                </a:solidFill>
              </a:rPr>
              <a:t>世 纪</a:t>
            </a:r>
            <a:r>
              <a:rPr lang="en-US" altLang="zh-CN" sz="1200" dirty="0" smtClean="0">
                <a:solidFill>
                  <a:schemeClr val="bg2">
                    <a:lumMod val="90000"/>
                  </a:schemeClr>
                </a:solidFill>
              </a:rPr>
              <a:t>—</a:t>
            </a:r>
            <a:r>
              <a:rPr lang="zh-CN" altLang="en-US" sz="1200" dirty="0" smtClean="0">
                <a:solidFill>
                  <a:schemeClr val="bg2">
                    <a:lumMod val="90000"/>
                  </a:schemeClr>
                </a:solidFill>
              </a:rPr>
              <a:t>公 元 前</a:t>
            </a:r>
            <a:r>
              <a:rPr lang="en-US" altLang="zh-CN" sz="1200" dirty="0" smtClean="0">
                <a:solidFill>
                  <a:schemeClr val="bg2">
                    <a:lumMod val="90000"/>
                  </a:schemeClr>
                </a:solidFill>
              </a:rPr>
              <a:t>771</a:t>
            </a:r>
            <a:r>
              <a:rPr lang="zh-CN" altLang="en-US" sz="1200" dirty="0" smtClean="0">
                <a:solidFill>
                  <a:schemeClr val="bg2">
                    <a:lumMod val="90000"/>
                  </a:schemeClr>
                </a:solidFill>
              </a:rPr>
              <a:t>年 ）</a:t>
            </a:r>
          </a:p>
          <a:p>
            <a:r>
              <a:rPr lang="zh-CN" altLang="en-US" sz="1200" dirty="0" smtClean="0">
                <a:solidFill>
                  <a:schemeClr val="bg2">
                    <a:lumMod val="90000"/>
                  </a:schemeClr>
                </a:solidFill>
              </a:rPr>
              <a:t> 高</a:t>
            </a:r>
            <a:r>
              <a:rPr lang="en-US" altLang="zh-CN" sz="1200" dirty="0" smtClean="0">
                <a:solidFill>
                  <a:schemeClr val="bg2">
                    <a:lumMod val="90000"/>
                  </a:schemeClr>
                </a:solidFill>
              </a:rPr>
              <a:t>27</a:t>
            </a:r>
            <a:r>
              <a:rPr lang="zh-CN" altLang="en-US" sz="1200" dirty="0" smtClean="0">
                <a:solidFill>
                  <a:schemeClr val="bg2">
                    <a:lumMod val="90000"/>
                  </a:schemeClr>
                </a:solidFill>
              </a:rPr>
              <a:t>厘 米 ， 长</a:t>
            </a:r>
            <a:r>
              <a:rPr lang="en-US" altLang="zh-CN" sz="1200" dirty="0" smtClean="0">
                <a:solidFill>
                  <a:schemeClr val="bg2">
                    <a:lumMod val="90000"/>
                  </a:schemeClr>
                </a:solidFill>
              </a:rPr>
              <a:t>25.7</a:t>
            </a:r>
            <a:r>
              <a:rPr lang="zh-CN" altLang="en-US" sz="1200" dirty="0" smtClean="0">
                <a:solidFill>
                  <a:schemeClr val="bg2">
                    <a:lumMod val="90000"/>
                  </a:schemeClr>
                </a:solidFill>
              </a:rPr>
              <a:t>厘 米 ， 宽</a:t>
            </a:r>
            <a:r>
              <a:rPr lang="en-US" altLang="zh-CN" sz="1200" dirty="0" smtClean="0">
                <a:solidFill>
                  <a:schemeClr val="bg2">
                    <a:lumMod val="90000"/>
                  </a:schemeClr>
                </a:solidFill>
              </a:rPr>
              <a:t>16</a:t>
            </a:r>
            <a:r>
              <a:rPr lang="zh-CN" altLang="en-US" sz="1200" dirty="0" smtClean="0">
                <a:solidFill>
                  <a:schemeClr val="bg2">
                    <a:lumMod val="90000"/>
                  </a:schemeClr>
                </a:solidFill>
              </a:rPr>
              <a:t>厘 米 ，</a:t>
            </a:r>
            <a:endParaRPr lang="en-US" altLang="zh-CN" sz="1200" dirty="0" smtClean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zh-CN" altLang="en-US" sz="1200" dirty="0" smtClean="0">
                <a:solidFill>
                  <a:schemeClr val="bg2">
                    <a:lumMod val="90000"/>
                  </a:schemeClr>
                </a:solidFill>
              </a:rPr>
              <a:t> 口 径</a:t>
            </a:r>
            <a:r>
              <a:rPr lang="en-US" altLang="zh-CN" sz="1200" dirty="0" smtClean="0">
                <a:solidFill>
                  <a:schemeClr val="bg2">
                    <a:lumMod val="90000"/>
                  </a:schemeClr>
                </a:solidFill>
              </a:rPr>
              <a:t>14.4</a:t>
            </a:r>
            <a:r>
              <a:rPr lang="zh-CN" altLang="en-US" sz="1200" dirty="0" smtClean="0">
                <a:solidFill>
                  <a:schemeClr val="bg2">
                    <a:lumMod val="90000"/>
                  </a:schemeClr>
                </a:solidFill>
              </a:rPr>
              <a:t>厘 米</a:t>
            </a:r>
          </a:p>
          <a:p>
            <a:r>
              <a:rPr lang="en-US" altLang="zh-CN" sz="1200" dirty="0" smtClean="0">
                <a:solidFill>
                  <a:schemeClr val="bg2">
                    <a:lumMod val="90000"/>
                  </a:schemeClr>
                </a:solidFill>
              </a:rPr>
              <a:t>1986</a:t>
            </a:r>
            <a:r>
              <a:rPr lang="zh-CN" altLang="en-US" sz="1200" dirty="0" smtClean="0">
                <a:solidFill>
                  <a:schemeClr val="bg2">
                    <a:lumMod val="90000"/>
                  </a:schemeClr>
                </a:solidFill>
              </a:rPr>
              <a:t> 年北京房山县琉璃河西周墓地</a:t>
            </a:r>
            <a:r>
              <a:rPr lang="en-US" altLang="zh-CN" sz="1200" dirty="0" smtClean="0">
                <a:solidFill>
                  <a:schemeClr val="bg2">
                    <a:lumMod val="90000"/>
                  </a:schemeClr>
                </a:solidFill>
              </a:rPr>
              <a:t>1193</a:t>
            </a:r>
            <a:r>
              <a:rPr lang="zh-CN" altLang="en-US" sz="1200" dirty="0" smtClean="0">
                <a:solidFill>
                  <a:schemeClr val="bg2">
                    <a:lumMod val="90000"/>
                  </a:schemeClr>
                </a:solidFill>
              </a:rPr>
              <a:t>号墓出土</a:t>
            </a:r>
            <a:endParaRPr lang="zh-CN" altLang="en-US" sz="1200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539552" y="188640"/>
            <a:ext cx="2952328" cy="576064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青铜器篇</a:t>
            </a:r>
            <a:endParaRPr lang="zh-CN" altLang="en-US" dirty="0"/>
          </a:p>
        </p:txBody>
      </p:sp>
    </p:spTree>
  </p:cSld>
  <p:clrMapOvr>
    <a:masterClrMapping/>
  </p:clrMapOvr>
  <p:transition advClick="0" advTm="700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7524328" y="1412776"/>
            <a:ext cx="1169551" cy="612068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600" b="1" dirty="0" smtClean="0">
                <a:solidFill>
                  <a:srgbClr val="FF0000"/>
                </a:solidFill>
              </a:rPr>
              <a:t>克 罍</a:t>
            </a:r>
            <a:r>
              <a:rPr lang="zh-CN" altLang="en-US" sz="1400" dirty="0" smtClean="0"/>
              <a:t>克 盉</a:t>
            </a:r>
            <a:endParaRPr lang="zh-CN" altLang="en-US" sz="1400" dirty="0" smtClean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zh-CN" altLang="en-US" sz="1200" dirty="0" smtClean="0">
                <a:solidFill>
                  <a:schemeClr val="bg2">
                    <a:lumMod val="90000"/>
                  </a:schemeClr>
                </a:solidFill>
              </a:rPr>
              <a:t>西 周 （ 约 公 元 前</a:t>
            </a:r>
            <a:r>
              <a:rPr lang="en-US" altLang="zh-CN" sz="1200" dirty="0" smtClean="0">
                <a:solidFill>
                  <a:schemeClr val="bg2">
                    <a:lumMod val="90000"/>
                  </a:schemeClr>
                </a:solidFill>
              </a:rPr>
              <a:t>11</a:t>
            </a:r>
            <a:r>
              <a:rPr lang="zh-CN" altLang="en-US" sz="1200" dirty="0" smtClean="0">
                <a:solidFill>
                  <a:schemeClr val="bg2">
                    <a:lumMod val="90000"/>
                  </a:schemeClr>
                </a:solidFill>
              </a:rPr>
              <a:t>世 纪</a:t>
            </a:r>
            <a:r>
              <a:rPr lang="en-US" altLang="zh-CN" sz="1200" dirty="0" smtClean="0">
                <a:solidFill>
                  <a:schemeClr val="bg2">
                    <a:lumMod val="90000"/>
                  </a:schemeClr>
                </a:solidFill>
              </a:rPr>
              <a:t>—</a:t>
            </a:r>
            <a:r>
              <a:rPr lang="zh-CN" altLang="en-US" sz="1200" dirty="0" smtClean="0">
                <a:solidFill>
                  <a:schemeClr val="bg2">
                    <a:lumMod val="90000"/>
                  </a:schemeClr>
                </a:solidFill>
              </a:rPr>
              <a:t>公 元 前</a:t>
            </a:r>
            <a:r>
              <a:rPr lang="en-US" altLang="zh-CN" sz="1200" dirty="0" smtClean="0">
                <a:solidFill>
                  <a:schemeClr val="bg2">
                    <a:lumMod val="90000"/>
                  </a:schemeClr>
                </a:solidFill>
              </a:rPr>
              <a:t>771</a:t>
            </a:r>
            <a:r>
              <a:rPr lang="zh-CN" altLang="en-US" sz="1200" dirty="0" smtClean="0">
                <a:solidFill>
                  <a:schemeClr val="bg2">
                    <a:lumMod val="90000"/>
                  </a:schemeClr>
                </a:solidFill>
              </a:rPr>
              <a:t>年 ）</a:t>
            </a:r>
          </a:p>
          <a:p>
            <a:r>
              <a:rPr lang="zh-CN" altLang="en-US" sz="1200" dirty="0" smtClean="0">
                <a:solidFill>
                  <a:schemeClr val="bg2">
                    <a:lumMod val="90000"/>
                  </a:schemeClr>
                </a:solidFill>
              </a:rPr>
              <a:t>高</a:t>
            </a:r>
            <a:r>
              <a:rPr lang="en-US" altLang="zh-CN" sz="1200" dirty="0" smtClean="0">
                <a:solidFill>
                  <a:schemeClr val="bg2">
                    <a:lumMod val="90000"/>
                  </a:schemeClr>
                </a:solidFill>
              </a:rPr>
              <a:t>33</a:t>
            </a:r>
            <a:r>
              <a:rPr lang="zh-CN" altLang="en-US" sz="1200" dirty="0" smtClean="0">
                <a:solidFill>
                  <a:schemeClr val="bg2">
                    <a:lumMod val="90000"/>
                  </a:schemeClr>
                </a:solidFill>
              </a:rPr>
              <a:t>厘 米 ， 耳 间 距</a:t>
            </a:r>
            <a:r>
              <a:rPr lang="en-US" altLang="zh-CN" sz="1200" dirty="0" smtClean="0">
                <a:solidFill>
                  <a:schemeClr val="bg2">
                    <a:lumMod val="90000"/>
                  </a:schemeClr>
                </a:solidFill>
              </a:rPr>
              <a:t>27.2</a:t>
            </a:r>
            <a:r>
              <a:rPr lang="zh-CN" altLang="en-US" sz="1200" dirty="0" smtClean="0">
                <a:solidFill>
                  <a:schemeClr val="bg2">
                    <a:lumMod val="90000"/>
                  </a:schemeClr>
                </a:solidFill>
              </a:rPr>
              <a:t>厘 米 ， 口 径</a:t>
            </a:r>
            <a:r>
              <a:rPr lang="en-US" altLang="zh-CN" sz="1200" dirty="0" smtClean="0">
                <a:solidFill>
                  <a:schemeClr val="bg2">
                    <a:lumMod val="90000"/>
                  </a:schemeClr>
                </a:solidFill>
              </a:rPr>
              <a:t>14.2</a:t>
            </a:r>
            <a:r>
              <a:rPr lang="zh-CN" altLang="en-US" sz="1200" dirty="0" smtClean="0">
                <a:solidFill>
                  <a:schemeClr val="bg2">
                    <a:lumMod val="90000"/>
                  </a:schemeClr>
                </a:solidFill>
              </a:rPr>
              <a:t>厘 米 ，</a:t>
            </a:r>
          </a:p>
          <a:p>
            <a:r>
              <a:rPr lang="zh-CN" altLang="en-US" sz="1200" dirty="0" smtClean="0">
                <a:solidFill>
                  <a:schemeClr val="bg2">
                    <a:lumMod val="90000"/>
                  </a:schemeClr>
                </a:solidFill>
              </a:rPr>
              <a:t>底 径</a:t>
            </a:r>
            <a:r>
              <a:rPr lang="en-US" altLang="zh-CN" sz="1200" dirty="0" smtClean="0">
                <a:solidFill>
                  <a:schemeClr val="bg2">
                    <a:lumMod val="90000"/>
                  </a:schemeClr>
                </a:solidFill>
              </a:rPr>
              <a:t>14.2</a:t>
            </a:r>
            <a:r>
              <a:rPr lang="zh-CN" altLang="en-US" sz="1200" dirty="0" smtClean="0">
                <a:solidFill>
                  <a:schemeClr val="bg2">
                    <a:lumMod val="90000"/>
                  </a:schemeClr>
                </a:solidFill>
              </a:rPr>
              <a:t>厘 米 ， 腹 径</a:t>
            </a:r>
            <a:r>
              <a:rPr lang="en-US" altLang="zh-CN" sz="1200" dirty="0" smtClean="0">
                <a:solidFill>
                  <a:schemeClr val="bg2">
                    <a:lumMod val="90000"/>
                  </a:schemeClr>
                </a:solidFill>
              </a:rPr>
              <a:t>21.7</a:t>
            </a:r>
            <a:r>
              <a:rPr lang="zh-CN" altLang="en-US" sz="1200" dirty="0" smtClean="0">
                <a:solidFill>
                  <a:schemeClr val="bg2">
                    <a:lumMod val="90000"/>
                  </a:schemeClr>
                </a:solidFill>
              </a:rPr>
              <a:t>厘 米</a:t>
            </a:r>
          </a:p>
          <a:p>
            <a:r>
              <a:rPr lang="en-US" altLang="zh-CN" sz="1200" dirty="0" smtClean="0">
                <a:solidFill>
                  <a:schemeClr val="bg2">
                    <a:lumMod val="90000"/>
                  </a:schemeClr>
                </a:solidFill>
              </a:rPr>
              <a:t>1986</a:t>
            </a:r>
            <a:r>
              <a:rPr lang="zh-CN" altLang="en-US" sz="1200" dirty="0" smtClean="0">
                <a:solidFill>
                  <a:schemeClr val="bg2">
                    <a:lumMod val="90000"/>
                  </a:schemeClr>
                </a:solidFill>
              </a:rPr>
              <a:t> 年北京房山县琉璃河西周墓地</a:t>
            </a:r>
            <a:r>
              <a:rPr lang="en-US" altLang="zh-CN" sz="1200" dirty="0" smtClean="0">
                <a:solidFill>
                  <a:schemeClr val="bg2">
                    <a:lumMod val="90000"/>
                  </a:schemeClr>
                </a:solidFill>
              </a:rPr>
              <a:t>1193</a:t>
            </a:r>
            <a:r>
              <a:rPr lang="zh-CN" altLang="en-US" sz="1200" dirty="0" smtClean="0">
                <a:solidFill>
                  <a:schemeClr val="bg2">
                    <a:lumMod val="90000"/>
                  </a:schemeClr>
                </a:solidFill>
              </a:rPr>
              <a:t>号墓出土</a:t>
            </a:r>
            <a:endParaRPr lang="zh-CN" altLang="en-US" sz="1200" dirty="0">
              <a:solidFill>
                <a:schemeClr val="bg2">
                  <a:lumMod val="90000"/>
                </a:schemeClr>
              </a:solidFill>
            </a:endParaRPr>
          </a:p>
        </p:txBody>
      </p:sp>
      <p:pic>
        <p:nvPicPr>
          <p:cNvPr id="21507" name="Picture 3" descr="C:\Users\surong\AppData\Roaming\Tencent\Users\461134251\QQ\WinTemp\RichOle\%}DLQ%H7VZT0HI2CKVNO549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52575"/>
            <a:ext cx="5819775" cy="5305425"/>
          </a:xfrm>
          <a:prstGeom prst="rect">
            <a:avLst/>
          </a:prstGeom>
          <a:noFill/>
        </p:spPr>
      </p:pic>
      <p:pic>
        <p:nvPicPr>
          <p:cNvPr id="21506" name="Picture 2" descr="C:\Users\surong\AppData\Roaming\Tencent\Users\461134251\QQ\WinTemp\RichOle\CJEGI0Q26BL8(H~3%RJ$H{W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5976" y="188640"/>
            <a:ext cx="2920730" cy="3708995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700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2529" name="Picture 1" descr="C:\Users\surong\AppData\Roaming\Tencent\Users\461134251\QQ\WinTemp\RichOle\W)D]PGIF(M85D{JMMD[4Z$B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508104" cy="688513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6660232" y="1556792"/>
            <a:ext cx="830997" cy="482453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400" dirty="0" smtClean="0">
                <a:solidFill>
                  <a:schemeClr val="bg2">
                    <a:lumMod val="90000"/>
                  </a:schemeClr>
                </a:solidFill>
              </a:rPr>
              <a:t>西周早期（公元前</a:t>
            </a:r>
            <a:r>
              <a:rPr lang="en-US" altLang="zh-CN" sz="1400" dirty="0" smtClean="0">
                <a:solidFill>
                  <a:schemeClr val="bg2">
                    <a:lumMod val="90000"/>
                  </a:schemeClr>
                </a:solidFill>
              </a:rPr>
              <a:t>11</a:t>
            </a:r>
            <a:r>
              <a:rPr lang="zh-CN" altLang="en-US" sz="1400" dirty="0" smtClean="0">
                <a:solidFill>
                  <a:schemeClr val="bg2">
                    <a:lumMod val="90000"/>
                  </a:schemeClr>
                </a:solidFill>
              </a:rPr>
              <a:t>世纪</a:t>
            </a:r>
            <a:r>
              <a:rPr lang="en-US" altLang="zh-CN" sz="1400" dirty="0" smtClean="0">
                <a:solidFill>
                  <a:schemeClr val="bg2">
                    <a:lumMod val="90000"/>
                  </a:schemeClr>
                </a:solidFill>
              </a:rPr>
              <a:t>——</a:t>
            </a:r>
            <a:r>
              <a:rPr lang="zh-CN" altLang="en-US" sz="1400" dirty="0" smtClean="0">
                <a:solidFill>
                  <a:schemeClr val="bg2">
                    <a:lumMod val="90000"/>
                  </a:schemeClr>
                </a:solidFill>
              </a:rPr>
              <a:t>公元前</a:t>
            </a:r>
            <a:r>
              <a:rPr lang="en-US" altLang="zh-CN" sz="1400" dirty="0" smtClean="0">
                <a:solidFill>
                  <a:schemeClr val="bg2">
                    <a:lumMod val="90000"/>
                  </a:schemeClr>
                </a:solidFill>
              </a:rPr>
              <a:t>10</a:t>
            </a:r>
            <a:r>
              <a:rPr lang="zh-CN" altLang="en-US" sz="1400" dirty="0" smtClean="0">
                <a:solidFill>
                  <a:schemeClr val="bg2">
                    <a:lumMod val="90000"/>
                  </a:schemeClr>
                </a:solidFill>
              </a:rPr>
              <a:t>世纪中叶）</a:t>
            </a:r>
            <a:endParaRPr lang="en-US" altLang="zh-CN" sz="1400" dirty="0" smtClean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zh-CN" altLang="en-US" sz="1400" dirty="0" smtClean="0">
                <a:solidFill>
                  <a:schemeClr val="bg2">
                    <a:lumMod val="90000"/>
                  </a:schemeClr>
                </a:solidFill>
              </a:rPr>
              <a:t>通高</a:t>
            </a:r>
            <a:r>
              <a:rPr lang="en-US" altLang="zh-CN" sz="1400" dirty="0" smtClean="0">
                <a:solidFill>
                  <a:schemeClr val="bg2">
                    <a:lumMod val="90000"/>
                  </a:schemeClr>
                </a:solidFill>
              </a:rPr>
              <a:t>62</a:t>
            </a:r>
            <a:r>
              <a:rPr lang="zh-CN" altLang="en-US" sz="1400" dirty="0" smtClean="0">
                <a:solidFill>
                  <a:schemeClr val="bg2">
                    <a:lumMod val="90000"/>
                  </a:schemeClr>
                </a:solidFill>
              </a:rPr>
              <a:t>厘米，口径</a:t>
            </a:r>
            <a:r>
              <a:rPr lang="en-US" altLang="zh-CN" sz="1400" dirty="0" smtClean="0">
                <a:solidFill>
                  <a:schemeClr val="bg2">
                    <a:lumMod val="90000"/>
                  </a:schemeClr>
                </a:solidFill>
              </a:rPr>
              <a:t>47</a:t>
            </a:r>
            <a:r>
              <a:rPr lang="zh-CN" altLang="en-US" sz="1400" dirty="0" smtClean="0">
                <a:solidFill>
                  <a:schemeClr val="bg2">
                    <a:lumMod val="90000"/>
                  </a:schemeClr>
                </a:solidFill>
              </a:rPr>
              <a:t>厘米，重</a:t>
            </a:r>
            <a:r>
              <a:rPr lang="en-US" altLang="zh-CN" sz="1400" dirty="0" smtClean="0">
                <a:solidFill>
                  <a:schemeClr val="bg2">
                    <a:lumMod val="90000"/>
                  </a:schemeClr>
                </a:solidFill>
              </a:rPr>
              <a:t>41.5</a:t>
            </a:r>
            <a:r>
              <a:rPr lang="zh-CN" altLang="en-US" sz="1400" dirty="0" smtClean="0">
                <a:solidFill>
                  <a:schemeClr val="bg2">
                    <a:lumMod val="90000"/>
                  </a:schemeClr>
                </a:solidFill>
              </a:rPr>
              <a:t>千克</a:t>
            </a:r>
            <a:endParaRPr lang="en-US" altLang="zh-CN" sz="1400" dirty="0" smtClean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altLang="zh-CN" sz="1400" dirty="0" smtClean="0">
                <a:solidFill>
                  <a:schemeClr val="bg2">
                    <a:lumMod val="90000"/>
                  </a:schemeClr>
                </a:solidFill>
              </a:rPr>
              <a:t>1974</a:t>
            </a:r>
            <a:r>
              <a:rPr lang="zh-CN" altLang="en-US" sz="1400" dirty="0" smtClean="0">
                <a:solidFill>
                  <a:schemeClr val="bg2">
                    <a:lumMod val="90000"/>
                  </a:schemeClr>
                </a:solidFill>
              </a:rPr>
              <a:t>年北京房山县琉璃河西周墓地</a:t>
            </a:r>
            <a:r>
              <a:rPr lang="en-US" altLang="zh-CN" sz="1400" dirty="0" smtClean="0">
                <a:solidFill>
                  <a:schemeClr val="bg2">
                    <a:lumMod val="90000"/>
                  </a:schemeClr>
                </a:solidFill>
              </a:rPr>
              <a:t>253</a:t>
            </a:r>
            <a:r>
              <a:rPr lang="zh-CN" altLang="en-US" sz="1400" dirty="0" smtClean="0">
                <a:solidFill>
                  <a:schemeClr val="bg2">
                    <a:lumMod val="90000"/>
                  </a:schemeClr>
                </a:solidFill>
              </a:rPr>
              <a:t>号墓出土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606789" y="404664"/>
            <a:ext cx="800219" cy="316835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FKai-SB" pitchFamily="65" charset="-120"/>
                <a:ea typeface="DFKai-SB" pitchFamily="65" charset="-120"/>
              </a:rPr>
              <a:t>见证北京建城史</a:t>
            </a:r>
          </a:p>
          <a:p>
            <a:endParaRPr lang="zh-CN" altLang="en-US" sz="2000" dirty="0"/>
          </a:p>
        </p:txBody>
      </p:sp>
      <p:sp>
        <p:nvSpPr>
          <p:cNvPr id="8" name="TextBox 7"/>
          <p:cNvSpPr txBox="1"/>
          <p:nvPr/>
        </p:nvSpPr>
        <p:spPr>
          <a:xfrm>
            <a:off x="7380312" y="1556792"/>
            <a:ext cx="461665" cy="93610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dirty="0" smtClean="0">
                <a:solidFill>
                  <a:srgbClr val="FF0000"/>
                </a:solidFill>
              </a:rPr>
              <a:t>堇 鼎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advClick="0" advTm="7000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跋涉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视点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1545</TotalTime>
  <Words>1730</Words>
  <Application>Microsoft Office PowerPoint</Application>
  <PresentationFormat>全屏显示(4:3)</PresentationFormat>
  <Paragraphs>248</Paragraphs>
  <Slides>51</Slides>
  <Notes>1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51</vt:i4>
      </vt:variant>
      <vt:variant>
        <vt:lpstr>自定义放映</vt:lpstr>
      </vt:variant>
      <vt:variant>
        <vt:i4>1</vt:i4>
      </vt:variant>
    </vt:vector>
  </HeadingPairs>
  <TitlesOfParts>
    <vt:vector size="53" baseType="lpstr">
      <vt:lpstr>Office 主题</vt:lpstr>
      <vt:lpstr>幻灯片 1</vt:lpstr>
      <vt:lpstr>习近平总书记参观 《古都北京·历史文化篇》</vt:lpstr>
      <vt:lpstr>彭丽媛教授与来宾们参观 《古都北京 · 历史文化篇》 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  <vt:lpstr>自定义放映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surong</dc:creator>
  <cp:lastModifiedBy>surong</cp:lastModifiedBy>
  <cp:revision>177</cp:revision>
  <dcterms:created xsi:type="dcterms:W3CDTF">2015-11-16T01:11:03Z</dcterms:created>
  <dcterms:modified xsi:type="dcterms:W3CDTF">2016-04-15T02:46:18Z</dcterms:modified>
</cp:coreProperties>
</file>